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vsdx" ContentType="application/vnd.ms-visio.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364" r:id="rId2"/>
    <p:sldId id="387" r:id="rId3"/>
    <p:sldId id="258" r:id="rId4"/>
    <p:sldId id="265" r:id="rId5"/>
    <p:sldId id="348" r:id="rId6"/>
    <p:sldId id="388" r:id="rId7"/>
    <p:sldId id="366" r:id="rId8"/>
    <p:sldId id="368" r:id="rId9"/>
    <p:sldId id="302" r:id="rId10"/>
    <p:sldId id="349" r:id="rId11"/>
    <p:sldId id="323" r:id="rId12"/>
    <p:sldId id="369" r:id="rId13"/>
    <p:sldId id="370" r:id="rId14"/>
    <p:sldId id="372" r:id="rId15"/>
    <p:sldId id="350" r:id="rId16"/>
    <p:sldId id="374" r:id="rId17"/>
    <p:sldId id="375" r:id="rId18"/>
    <p:sldId id="376" r:id="rId19"/>
    <p:sldId id="379" r:id="rId20"/>
    <p:sldId id="377" r:id="rId21"/>
    <p:sldId id="378" r:id="rId22"/>
    <p:sldId id="351" r:id="rId23"/>
    <p:sldId id="380" r:id="rId24"/>
    <p:sldId id="384" r:id="rId25"/>
    <p:sldId id="381" r:id="rId26"/>
    <p:sldId id="406" r:id="rId27"/>
    <p:sldId id="407" r:id="rId28"/>
    <p:sldId id="303" r:id="rId29"/>
    <p:sldId id="390" r:id="rId30"/>
    <p:sldId id="391" r:id="rId31"/>
    <p:sldId id="400" r:id="rId32"/>
    <p:sldId id="392" r:id="rId33"/>
    <p:sldId id="393" r:id="rId34"/>
    <p:sldId id="394" r:id="rId35"/>
    <p:sldId id="395" r:id="rId36"/>
    <p:sldId id="396" r:id="rId37"/>
    <p:sldId id="398" r:id="rId38"/>
    <p:sldId id="397" r:id="rId39"/>
    <p:sldId id="399" r:id="rId40"/>
    <p:sldId id="403" r:id="rId41"/>
    <p:sldId id="408" r:id="rId42"/>
    <p:sldId id="304" r:id="rId43"/>
    <p:sldId id="401" r:id="rId44"/>
    <p:sldId id="402" r:id="rId45"/>
    <p:sldId id="389" r:id="rId46"/>
    <p:sldId id="324" r:id="rId47"/>
  </p:sldIdLst>
  <p:sldSz cx="12192000" cy="6858000"/>
  <p:notesSz cx="6858000" cy="9144000"/>
  <p:custDataLst>
    <p:tags r:id="rId4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719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子潔 詹" initials="子潔" lastIdx="1" clrIdx="0">
    <p:extLst>
      <p:ext uri="{19B8F6BF-5375-455C-9EA6-DF929625EA0E}">
        <p15:presenceInfo xmlns:p15="http://schemas.microsoft.com/office/powerpoint/2012/main" userId="e94d6cbcedf7f3e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02D"/>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中等深淺樣式 1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78337" autoAdjust="0"/>
  </p:normalViewPr>
  <p:slideViewPr>
    <p:cSldViewPr snapToGrid="0">
      <p:cViewPr>
        <p:scale>
          <a:sx n="100" d="100"/>
          <a:sy n="100" d="100"/>
        </p:scale>
        <p:origin x="1146" y="72"/>
      </p:cViewPr>
      <p:guideLst>
        <p:guide orient="horz" pos="2568"/>
        <p:guide pos="7197"/>
      </p:guideLst>
    </p:cSldViewPr>
  </p:slid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gs" Target="tags/tag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工作表1!$B$1</c:f>
              <c:strCache>
                <c:ptCount val="1"/>
                <c:pt idx="0">
                  <c:v>數列 1</c:v>
                </c:pt>
              </c:strCache>
            </c:strRef>
          </c:tx>
          <c:spPr>
            <a:solidFill>
              <a:schemeClr val="accent1"/>
            </a:solidFill>
            <a:ln>
              <a:noFill/>
            </a:ln>
            <a:effectLst/>
          </c:spPr>
          <c:invertIfNegative val="0"/>
          <c:cat>
            <c:strRef>
              <c:f>工作表1!$A$2:$A$4</c:f>
              <c:strCache>
                <c:ptCount val="3"/>
                <c:pt idx="0">
                  <c:v>Architecture Design</c:v>
                </c:pt>
                <c:pt idx="1">
                  <c:v>AXI-4</c:v>
                </c:pt>
                <c:pt idx="2">
                  <c:v>FIPS 204 and 202 (python)</c:v>
                </c:pt>
              </c:strCache>
            </c:strRef>
          </c:cat>
          <c:val>
            <c:numRef>
              <c:f>工作表1!$B$2:$B$4</c:f>
              <c:numCache>
                <c:formatCode>General</c:formatCode>
                <c:ptCount val="3"/>
                <c:pt idx="0">
                  <c:v>10</c:v>
                </c:pt>
                <c:pt idx="1">
                  <c:v>25</c:v>
                </c:pt>
                <c:pt idx="2">
                  <c:v>100</c:v>
                </c:pt>
              </c:numCache>
            </c:numRef>
          </c:val>
          <c:extLst>
            <c:ext xmlns:c16="http://schemas.microsoft.com/office/drawing/2014/chart" uri="{C3380CC4-5D6E-409C-BE32-E72D297353CC}">
              <c16:uniqueId val="{00000000-2282-4CDC-B17D-868A89FAE32D}"/>
            </c:ext>
          </c:extLst>
        </c:ser>
        <c:ser>
          <c:idx val="1"/>
          <c:order val="1"/>
          <c:tx>
            <c:strRef>
              <c:f>工作表1!$C$1</c:f>
              <c:strCache>
                <c:ptCount val="1"/>
                <c:pt idx="0">
                  <c:v>數列 2</c:v>
                </c:pt>
              </c:strCache>
            </c:strRef>
          </c:tx>
          <c:spPr>
            <a:solidFill>
              <a:schemeClr val="accent2"/>
            </a:solidFill>
            <a:ln>
              <a:noFill/>
            </a:ln>
            <a:effectLst/>
          </c:spPr>
          <c:invertIfNegative val="0"/>
          <c:dPt>
            <c:idx val="0"/>
            <c:invertIfNegative val="0"/>
            <c:bubble3D val="0"/>
            <c:spPr>
              <a:solidFill>
                <a:srgbClr val="FFFFFF"/>
              </a:solidFill>
              <a:ln>
                <a:noFill/>
              </a:ln>
              <a:effectLst/>
            </c:spPr>
            <c:extLst>
              <c:ext xmlns:c16="http://schemas.microsoft.com/office/drawing/2014/chart" uri="{C3380CC4-5D6E-409C-BE32-E72D297353CC}">
                <c16:uniqueId val="{00000002-2282-4CDC-B17D-868A89FAE32D}"/>
              </c:ext>
            </c:extLst>
          </c:dPt>
          <c:dPt>
            <c:idx val="1"/>
            <c:invertIfNegative val="0"/>
            <c:bubble3D val="0"/>
            <c:spPr>
              <a:solidFill>
                <a:srgbClr val="FFFFFF"/>
              </a:solidFill>
              <a:ln>
                <a:noFill/>
              </a:ln>
              <a:effectLst/>
            </c:spPr>
            <c:extLst>
              <c:ext xmlns:c16="http://schemas.microsoft.com/office/drawing/2014/chart" uri="{C3380CC4-5D6E-409C-BE32-E72D297353CC}">
                <c16:uniqueId val="{00000004-2282-4CDC-B17D-868A89FAE32D}"/>
              </c:ext>
            </c:extLst>
          </c:dPt>
          <c:dPt>
            <c:idx val="2"/>
            <c:invertIfNegative val="0"/>
            <c:bubble3D val="0"/>
            <c:spPr>
              <a:solidFill>
                <a:srgbClr val="FFFFFF"/>
              </a:solidFill>
              <a:ln>
                <a:noFill/>
              </a:ln>
              <a:effectLst/>
            </c:spPr>
            <c:extLst>
              <c:ext xmlns:c16="http://schemas.microsoft.com/office/drawing/2014/chart" uri="{C3380CC4-5D6E-409C-BE32-E72D297353CC}">
                <c16:uniqueId val="{00000006-2282-4CDC-B17D-868A89FAE32D}"/>
              </c:ext>
            </c:extLst>
          </c:dPt>
          <c:dPt>
            <c:idx val="3"/>
            <c:invertIfNegative val="0"/>
            <c:bubble3D val="0"/>
            <c:spPr>
              <a:solidFill>
                <a:srgbClr val="FFFFFF"/>
              </a:solidFill>
              <a:ln>
                <a:noFill/>
              </a:ln>
              <a:effectLst/>
            </c:spPr>
            <c:extLst>
              <c:ext xmlns:c16="http://schemas.microsoft.com/office/drawing/2014/chart" uri="{C3380CC4-5D6E-409C-BE32-E72D297353CC}">
                <c16:uniqueId val="{00000008-2282-4CDC-B17D-868A89FAE32D}"/>
              </c:ext>
            </c:extLst>
          </c:dPt>
          <c:cat>
            <c:strRef>
              <c:f>工作表1!$A$2:$A$4</c:f>
              <c:strCache>
                <c:ptCount val="3"/>
                <c:pt idx="0">
                  <c:v>Architecture Design</c:v>
                </c:pt>
                <c:pt idx="1">
                  <c:v>AXI-4</c:v>
                </c:pt>
                <c:pt idx="2">
                  <c:v>FIPS 204 and 202 (python)</c:v>
                </c:pt>
              </c:strCache>
            </c:strRef>
          </c:cat>
          <c:val>
            <c:numRef>
              <c:f>工作表1!$C$2:$C$4</c:f>
              <c:numCache>
                <c:formatCode>General</c:formatCode>
                <c:ptCount val="3"/>
                <c:pt idx="0">
                  <c:v>75</c:v>
                </c:pt>
                <c:pt idx="1">
                  <c:v>70</c:v>
                </c:pt>
                <c:pt idx="2">
                  <c:v>0</c:v>
                </c:pt>
              </c:numCache>
            </c:numRef>
          </c:val>
          <c:extLst>
            <c:ext xmlns:c16="http://schemas.microsoft.com/office/drawing/2014/chart" uri="{C3380CC4-5D6E-409C-BE32-E72D297353CC}">
              <c16:uniqueId val="{00000009-2282-4CDC-B17D-868A89FAE32D}"/>
            </c:ext>
          </c:extLst>
        </c:ser>
        <c:ser>
          <c:idx val="2"/>
          <c:order val="2"/>
          <c:tx>
            <c:strRef>
              <c:f>工作表1!$D$1</c:f>
              <c:strCache>
                <c:ptCount val="1"/>
                <c:pt idx="0">
                  <c:v>欄1</c:v>
                </c:pt>
              </c:strCache>
            </c:strRef>
          </c:tx>
          <c:spPr>
            <a:solidFill>
              <a:schemeClr val="accent3"/>
            </a:solidFill>
            <a:ln>
              <a:noFill/>
            </a:ln>
            <a:effectLst/>
          </c:spPr>
          <c:invertIfNegative val="0"/>
          <c:cat>
            <c:strRef>
              <c:f>工作表1!$A$2:$A$4</c:f>
              <c:strCache>
                <c:ptCount val="3"/>
                <c:pt idx="0">
                  <c:v>Architecture Design</c:v>
                </c:pt>
                <c:pt idx="1">
                  <c:v>AXI-4</c:v>
                </c:pt>
                <c:pt idx="2">
                  <c:v>FIPS 204 and 202 (python)</c:v>
                </c:pt>
              </c:strCache>
            </c:strRef>
          </c:cat>
          <c:val>
            <c:numRef>
              <c:f>工作表1!$D$2:$D$4</c:f>
              <c:numCache>
                <c:formatCode>General</c:formatCode>
                <c:ptCount val="3"/>
              </c:numCache>
            </c:numRef>
          </c:val>
          <c:extLst>
            <c:ext xmlns:c16="http://schemas.microsoft.com/office/drawing/2014/chart" uri="{C3380CC4-5D6E-409C-BE32-E72D297353CC}">
              <c16:uniqueId val="{0000000A-2282-4CDC-B17D-868A89FAE32D}"/>
            </c:ext>
          </c:extLst>
        </c:ser>
        <c:dLbls>
          <c:showLegendKey val="0"/>
          <c:showVal val="0"/>
          <c:showCatName val="0"/>
          <c:showSerName val="0"/>
          <c:showPercent val="0"/>
          <c:showBubbleSize val="0"/>
        </c:dLbls>
        <c:gapWidth val="150"/>
        <c:overlap val="100"/>
        <c:axId val="869234431"/>
        <c:axId val="869225695"/>
      </c:barChart>
      <c:catAx>
        <c:axId val="86923443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marL="0" algn="l" defTabSz="914400" rtl="0" eaLnBrk="1" latinLnBrk="0" hangingPunct="1">
              <a:defRPr lang="en-US" altLang="zh-TW" sz="1400" b="0" i="0" u="none" strike="noStrike" kern="1200" baseline="0">
                <a:solidFill>
                  <a:schemeClr val="tx1"/>
                </a:solidFill>
                <a:latin typeface="Times New Roman" panose="02020603050405020304" pitchFamily="18" charset="0"/>
                <a:ea typeface="+mn-ea"/>
                <a:cs typeface="Segoe UI" panose="020B0502040204020203" pitchFamily="34" charset="0"/>
              </a:defRPr>
            </a:pPr>
            <a:endParaRPr lang="zh-TW"/>
          </a:p>
        </c:txPr>
        <c:crossAx val="869225695"/>
        <c:crosses val="autoZero"/>
        <c:auto val="1"/>
        <c:lblAlgn val="ctr"/>
        <c:lblOffset val="100"/>
        <c:noMultiLvlLbl val="0"/>
      </c:catAx>
      <c:valAx>
        <c:axId val="86922569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8692344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solid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09-30T20:53:25.812" idx="1">
    <p:pos x="7161" y="957"/>
    <p:text/>
    <p:extLst>
      <p:ext uri="{C676402C-5697-4E1C-873F-D02D1690AC5C}">
        <p15:threadingInfo xmlns:p15="http://schemas.microsoft.com/office/powerpoint/2012/main" timeZoneBias="-480"/>
      </p:ext>
    </p:extLst>
  </p:cm>
</p:cmLst>
</file>

<file path=ppt/drawings/_rels/vmlDrawing1.v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image" Target="../media/image2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6.emf"/></Relationships>
</file>

<file path=ppt/media/image1.png>
</file>

<file path=ppt/media/image10.svg>
</file>

<file path=ppt/media/image11.png>
</file>

<file path=ppt/media/image12.png>
</file>

<file path=ppt/media/image13.png>
</file>

<file path=ppt/media/image130.png>
</file>

<file path=ppt/media/image14.png>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70.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2024/11/19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extLst>
      <p:ext uri="{BB962C8B-B14F-4D97-AF65-F5344CB8AC3E}">
        <p14:creationId xmlns:p14="http://schemas.microsoft.com/office/powerpoint/2010/main" val="2122068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093341-7E73-4CB7-AB28-F066480C636E}" type="slidenum">
              <a:rPr lang="zh-CN" altLang="en-US" smtClean="0"/>
              <a:t>1</a:t>
            </a:fld>
            <a:endParaRPr lang="zh-CN" altLang="en-US"/>
          </a:p>
        </p:txBody>
      </p:sp>
    </p:spTree>
    <p:extLst>
      <p:ext uri="{BB962C8B-B14F-4D97-AF65-F5344CB8AC3E}">
        <p14:creationId xmlns:p14="http://schemas.microsoft.com/office/powerpoint/2010/main" val="2806544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mj-lt"/>
              <a:buNone/>
            </a:pPr>
            <a:r>
              <a:rPr lang="en-US" altLang="zh-CN" dirty="0"/>
              <a:t>Key generation:</a:t>
            </a:r>
            <a:r>
              <a:rPr lang="zh-TW" altLang="en-US" dirty="0"/>
              <a:t>首先會利用哈希擴充函式產生隨機種子</a:t>
            </a:r>
            <a:r>
              <a:rPr lang="en-US" altLang="zh-TW" dirty="0"/>
              <a:t>zeta</a:t>
            </a:r>
            <a:r>
              <a:rPr lang="zh-TW" altLang="en-US" dirty="0"/>
              <a:t>，並丟入</a:t>
            </a:r>
            <a:r>
              <a:rPr lang="en-US" altLang="zh-TW" dirty="0" err="1"/>
              <a:t>KeyGen</a:t>
            </a:r>
            <a:r>
              <a:rPr lang="zh-TW" altLang="en-US" dirty="0"/>
              <a:t>當中，最後經過上面提過的</a:t>
            </a:r>
            <a:r>
              <a:rPr lang="en-US" altLang="zh-TW" dirty="0"/>
              <a:t>MLWE</a:t>
            </a:r>
            <a:r>
              <a:rPr lang="zh-TW" altLang="en-US" dirty="0"/>
              <a:t>的方式計算出公鑰以及私鑰</a:t>
            </a:r>
            <a:endParaRPr lang="en-US" altLang="zh-TW" dirty="0"/>
          </a:p>
          <a:p>
            <a:pPr marL="0" indent="0">
              <a:buFont typeface="+mj-lt"/>
              <a:buNone/>
            </a:pPr>
            <a:endParaRPr lang="en-US" altLang="zh-CN" dirty="0"/>
          </a:p>
          <a:p>
            <a:pPr marL="0" indent="0">
              <a:buFont typeface="+mj-lt"/>
              <a:buNone/>
            </a:pPr>
            <a:r>
              <a:rPr lang="en-US" altLang="zh-CN" dirty="0"/>
              <a:t>Signature generation:</a:t>
            </a:r>
            <a:r>
              <a:rPr lang="zh-TW" altLang="en-US" dirty="0"/>
              <a:t>會將私鑰以及訊息還有隨機值</a:t>
            </a:r>
            <a:r>
              <a:rPr lang="en-US" altLang="zh-TW" dirty="0" err="1"/>
              <a:t>rnd</a:t>
            </a:r>
            <a:r>
              <a:rPr lang="zh-TW" altLang="en-US" dirty="0"/>
              <a:t>丟入</a:t>
            </a:r>
            <a:r>
              <a:rPr lang="en-US" altLang="zh-TW" dirty="0"/>
              <a:t>Sign</a:t>
            </a:r>
            <a:r>
              <a:rPr lang="zh-TW" altLang="en-US" dirty="0"/>
              <a:t>當中，那他會經過上面提過的</a:t>
            </a:r>
            <a:r>
              <a:rPr lang="en-US" altLang="zh-TW" dirty="0"/>
              <a:t>MSIS</a:t>
            </a:r>
            <a:r>
              <a:rPr lang="zh-TW" altLang="en-US" dirty="0"/>
              <a:t>的方式去計算出簽章，那我們會使用拒絕採樣的方式去檢查設計出來的簽章的安全度是否符合規定，不符合的話就從頭重新設計一個簽章</a:t>
            </a:r>
            <a:endParaRPr lang="en-US" altLang="zh-TW" dirty="0"/>
          </a:p>
          <a:p>
            <a:pPr marL="0" indent="0">
              <a:buFont typeface="+mj-lt"/>
              <a:buNone/>
            </a:pPr>
            <a:endParaRPr lang="en-US" altLang="zh-CN" dirty="0"/>
          </a:p>
          <a:p>
            <a:pPr marL="0" indent="0">
              <a:buFont typeface="+mj-lt"/>
              <a:buNone/>
            </a:pPr>
            <a:r>
              <a:rPr lang="en-US" altLang="zh-CN" dirty="0"/>
              <a:t>Signature verification:</a:t>
            </a:r>
            <a:r>
              <a:rPr lang="zh-TW" altLang="en-US" dirty="0"/>
              <a:t>會將供鑰與訊息以及簽章丟入</a:t>
            </a:r>
            <a:r>
              <a:rPr lang="en-US" altLang="zh-TW" dirty="0"/>
              <a:t>Verify</a:t>
            </a:r>
            <a:r>
              <a:rPr lang="zh-TW" altLang="en-US" dirty="0"/>
              <a:t>當中，</a:t>
            </a:r>
            <a:r>
              <a:rPr lang="en-US" altLang="zh-TW" dirty="0"/>
              <a:t>Verify</a:t>
            </a:r>
            <a:r>
              <a:rPr lang="zh-TW" altLang="en-US" dirty="0"/>
              <a:t>會去將比較值提取出來，並將訊息進行處理，如果處理過後的值與比較值相同，則驗證成功</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extLst>
      <p:ext uri="{BB962C8B-B14F-4D97-AF65-F5344CB8AC3E}">
        <p14:creationId xmlns:p14="http://schemas.microsoft.com/office/powerpoint/2010/main" val="138162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err="1"/>
              <a:t>KeyGen</a:t>
            </a:r>
            <a:r>
              <a:rPr lang="zh-TW" altLang="en-US" dirty="0"/>
              <a:t>的輸入為一個</a:t>
            </a:r>
            <a:r>
              <a:rPr lang="en-US" altLang="zh-TW" dirty="0"/>
              <a:t>32byte</a:t>
            </a:r>
            <a:r>
              <a:rPr lang="zh-TW" altLang="en-US" dirty="0"/>
              <a:t>的隨機種子</a:t>
            </a:r>
            <a:r>
              <a:rPr lang="el-GR" altLang="zh-TW" dirty="0"/>
              <a:t>ξ</a:t>
            </a:r>
            <a:r>
              <a:rPr lang="zh-TW" altLang="en-US" dirty="0"/>
              <a:t>，輸出則為公鑰以及私鑰。</a:t>
            </a:r>
            <a:endParaRPr lang="en-US" altLang="zh-TW" dirty="0"/>
          </a:p>
          <a:p>
            <a:endParaRPr lang="en-US" altLang="zh-TW" dirty="0"/>
          </a:p>
          <a:p>
            <a:r>
              <a:rPr lang="zh-TW" altLang="en-US" dirty="0"/>
              <a:t>第</a:t>
            </a:r>
            <a:r>
              <a:rPr lang="en-US" altLang="zh-TW" dirty="0"/>
              <a:t>1</a:t>
            </a:r>
            <a:r>
              <a:rPr lang="zh-TW" altLang="en-US" dirty="0"/>
              <a:t>行中隨機種子</a:t>
            </a:r>
            <a:r>
              <a:rPr lang="el-GR" altLang="zh-TW" dirty="0"/>
              <a:t>ξ</a:t>
            </a:r>
            <a:r>
              <a:rPr lang="zh-TW" altLang="en-US" dirty="0"/>
              <a:t>將使用</a:t>
            </a:r>
            <a:r>
              <a:rPr lang="en-US" altLang="zh-TW" dirty="0"/>
              <a:t>sha3</a:t>
            </a:r>
            <a:r>
              <a:rPr lang="zh-TW" altLang="en-US" dirty="0"/>
              <a:t>當中的</a:t>
            </a:r>
            <a:r>
              <a:rPr lang="en-US" altLang="zh-TW" dirty="0"/>
              <a:t>shake256</a:t>
            </a:r>
            <a:r>
              <a:rPr lang="zh-TW" altLang="en-US" dirty="0"/>
              <a:t>生成三個隨機種子，分別是公用隨機種子</a:t>
            </a:r>
            <a:r>
              <a:rPr lang="el-GR" altLang="zh-TW" dirty="0"/>
              <a:t>ρ</a:t>
            </a:r>
            <a:r>
              <a:rPr lang="zh-TW" altLang="en-US" dirty="0"/>
              <a:t>，在第</a:t>
            </a:r>
            <a:r>
              <a:rPr lang="en-US" altLang="zh-TW" dirty="0"/>
              <a:t>3</a:t>
            </a:r>
            <a:r>
              <a:rPr lang="zh-TW" altLang="en-US" dirty="0"/>
              <a:t>行中利用此種子隨機抽取一個多項式矩陣</a:t>
            </a:r>
            <a:r>
              <a:rPr lang="en-US" altLang="zh-TW" dirty="0"/>
              <a:t>A</a:t>
            </a:r>
            <a:r>
              <a:rPr lang="zh-TW" altLang="en-US" dirty="0"/>
              <a:t>，再來是私用隨機種子</a:t>
            </a:r>
            <a:r>
              <a:rPr lang="el-GR" altLang="zh-TW" dirty="0"/>
              <a:t>ρ′</a:t>
            </a:r>
            <a:r>
              <a:rPr lang="zh-TW" altLang="en-US" dirty="0"/>
              <a:t>，在第</a:t>
            </a:r>
            <a:r>
              <a:rPr lang="en-US" altLang="zh-TW" dirty="0"/>
              <a:t>4</a:t>
            </a:r>
            <a:r>
              <a:rPr lang="zh-TW" altLang="en-US" dirty="0"/>
              <a:t>行中利用此種子抽取多項式向量</a:t>
            </a:r>
            <a:r>
              <a:rPr lang="en-US" altLang="zh-TW" dirty="0"/>
              <a:t>s1</a:t>
            </a:r>
            <a:r>
              <a:rPr lang="zh-TW" altLang="en-US" dirty="0"/>
              <a:t>與</a:t>
            </a:r>
            <a:r>
              <a:rPr lang="en-US" altLang="zh-TW" dirty="0"/>
              <a:t>s2</a:t>
            </a:r>
            <a:r>
              <a:rPr lang="zh-TW" altLang="en-US" dirty="0"/>
              <a:t>，這兩個向量的值是短係數，指說其值被限定在</a:t>
            </a:r>
            <a:r>
              <a:rPr lang="el-GR" altLang="zh-TW" dirty="0"/>
              <a:t>−η</a:t>
            </a:r>
            <a:r>
              <a:rPr lang="zh-TW" altLang="en-US" dirty="0"/>
              <a:t>與</a:t>
            </a:r>
            <a:r>
              <a:rPr lang="el-GR" altLang="zh-TW" dirty="0"/>
              <a:t>η</a:t>
            </a:r>
            <a:r>
              <a:rPr lang="zh-TW" altLang="en-US" dirty="0"/>
              <a:t>之間，最後是私用隨機種子</a:t>
            </a:r>
            <a:r>
              <a:rPr lang="en-US" altLang="zh-TW" dirty="0"/>
              <a:t>K</a:t>
            </a:r>
            <a:r>
              <a:rPr lang="zh-TW" altLang="en-US" dirty="0"/>
              <a:t>，該種子是用於簽名的過程。</a:t>
            </a:r>
            <a:endParaRPr lang="en-US" altLang="zh-TW" dirty="0"/>
          </a:p>
          <a:p>
            <a:endParaRPr lang="en-US" altLang="zh-TW" dirty="0"/>
          </a:p>
          <a:p>
            <a:r>
              <a:rPr lang="zh-TW" altLang="en-US" dirty="0"/>
              <a:t>第</a:t>
            </a:r>
            <a:r>
              <a:rPr lang="en-US" altLang="zh-TW" dirty="0"/>
              <a:t>5</a:t>
            </a:r>
            <a:r>
              <a:rPr lang="zh-TW" altLang="en-US" dirty="0"/>
              <a:t>行是計算公用值</a:t>
            </a:r>
            <a:r>
              <a:rPr lang="en-US" altLang="zh-TW" dirty="0"/>
              <a:t>t = As1 + s2</a:t>
            </a:r>
            <a:r>
              <a:rPr lang="zh-TW" altLang="en-US" dirty="0"/>
              <a:t>，這個部分就是在實現我上面提到</a:t>
            </a:r>
            <a:r>
              <a:rPr lang="en-US" altLang="zh-TW" dirty="0"/>
              <a:t>MLWE</a:t>
            </a:r>
            <a:r>
              <a:rPr lang="zh-TW" altLang="en-US" dirty="0"/>
              <a:t>算法的部分。</a:t>
            </a:r>
            <a:endParaRPr lang="en-US" altLang="zh-TW" dirty="0"/>
          </a:p>
          <a:p>
            <a:endParaRPr lang="en-US" altLang="zh-TW" dirty="0"/>
          </a:p>
          <a:p>
            <a:r>
              <a:rPr lang="zh-TW" altLang="en-US" dirty="0"/>
              <a:t>第</a:t>
            </a:r>
            <a:r>
              <a:rPr lang="en-US" altLang="zh-TW" dirty="0"/>
              <a:t>6</a:t>
            </a:r>
            <a:r>
              <a:rPr lang="zh-TW" altLang="en-US" dirty="0"/>
              <a:t>行是將公鑰</a:t>
            </a:r>
            <a:r>
              <a:rPr lang="en-US" altLang="zh-TW" dirty="0"/>
              <a:t>t</a:t>
            </a:r>
            <a:r>
              <a:rPr lang="zh-TW" altLang="en-US" dirty="0"/>
              <a:t>做壓縮，通過刪除每個係數的 </a:t>
            </a:r>
            <a:r>
              <a:rPr lang="en-US" altLang="zh-TW" dirty="0"/>
              <a:t>d </a:t>
            </a:r>
            <a:r>
              <a:rPr lang="zh-TW" altLang="en-US" dirty="0"/>
              <a:t>個最低有效位來生成多項式向量 </a:t>
            </a:r>
            <a:r>
              <a:rPr lang="en-US" altLang="zh-TW" dirty="0"/>
              <a:t>t1</a:t>
            </a:r>
            <a:r>
              <a:rPr lang="zh-TW" altLang="en-US" dirty="0"/>
              <a:t>，以及被刪除的部分</a:t>
            </a:r>
            <a:r>
              <a:rPr lang="en-US" altLang="zh-TW" dirty="0"/>
              <a:t>t0</a:t>
            </a:r>
            <a:r>
              <a:rPr lang="zh-TW" altLang="en-US" dirty="0"/>
              <a:t>，這個壓縮是為了優化</a:t>
            </a:r>
            <a:r>
              <a:rPr lang="zh-TW" altLang="en-US" b="0" i="0" dirty="0">
                <a:solidFill>
                  <a:srgbClr val="1F1F1F"/>
                </a:solidFill>
                <a:effectLst/>
                <a:latin typeface="Arial" panose="020B0604020202020204" pitchFamily="34" charset="0"/>
              </a:rPr>
              <a:t>效能，而非安全性。</a:t>
            </a:r>
            <a:endParaRPr lang="en-US" altLang="zh-TW" b="0" i="0" dirty="0">
              <a:solidFill>
                <a:srgbClr val="1F1F1F"/>
              </a:solidFill>
              <a:effectLst/>
              <a:latin typeface="Arial" panose="020B0604020202020204" pitchFamily="34" charset="0"/>
            </a:endParaRPr>
          </a:p>
          <a:p>
            <a:endParaRPr lang="en-US" altLang="zh-TW" b="0" i="0" dirty="0">
              <a:solidFill>
                <a:srgbClr val="1F1F1F"/>
              </a:solidFill>
              <a:effectLst/>
              <a:latin typeface="Arial" panose="020B0604020202020204" pitchFamily="34" charset="0"/>
            </a:endParaRPr>
          </a:p>
          <a:p>
            <a:r>
              <a:rPr lang="zh-TW" altLang="en-US" b="0" i="0" dirty="0">
                <a:solidFill>
                  <a:srgbClr val="1F1F1F"/>
                </a:solidFill>
                <a:effectLst/>
                <a:latin typeface="Arial" panose="020B0604020202020204" pitchFamily="34" charset="0"/>
              </a:rPr>
              <a:t>第</a:t>
            </a:r>
            <a:r>
              <a:rPr lang="en-US" altLang="zh-TW" b="0" i="0" dirty="0">
                <a:solidFill>
                  <a:srgbClr val="1F1F1F"/>
                </a:solidFill>
                <a:effectLst/>
                <a:latin typeface="Arial" panose="020B0604020202020204" pitchFamily="34" charset="0"/>
              </a:rPr>
              <a:t>8</a:t>
            </a:r>
            <a:r>
              <a:rPr lang="zh-TW" altLang="en-US" b="0" i="0" dirty="0">
                <a:solidFill>
                  <a:srgbClr val="1F1F1F"/>
                </a:solidFill>
                <a:effectLst/>
                <a:latin typeface="Arial" panose="020B0604020202020204" pitchFamily="34" charset="0"/>
              </a:rPr>
              <a:t>行是將</a:t>
            </a:r>
            <a:r>
              <a:rPr lang="zh-TW" altLang="en-US" dirty="0"/>
              <a:t>公用隨機種子 </a:t>
            </a:r>
            <a:r>
              <a:rPr lang="en-US" altLang="zh-TW" dirty="0"/>
              <a:t>ρ</a:t>
            </a:r>
            <a:r>
              <a:rPr lang="zh-TW" altLang="en-US" dirty="0"/>
              <a:t>和壓縮多項式向量 </a:t>
            </a:r>
            <a:r>
              <a:rPr lang="en-US" altLang="zh-TW" dirty="0"/>
              <a:t>t1​ </a:t>
            </a:r>
            <a:r>
              <a:rPr lang="zh-TW" altLang="en-US" dirty="0"/>
              <a:t>組合成公鑰。</a:t>
            </a:r>
            <a:endParaRPr lang="en-US" altLang="zh-TW" dirty="0"/>
          </a:p>
          <a:p>
            <a:endParaRPr lang="en-US" altLang="zh-TW" dirty="0"/>
          </a:p>
          <a:p>
            <a:r>
              <a:rPr lang="zh-TW" altLang="en-US" dirty="0"/>
              <a:t>第</a:t>
            </a:r>
            <a:r>
              <a:rPr lang="en-US" altLang="zh-TW" dirty="0"/>
              <a:t>9</a:t>
            </a:r>
            <a:r>
              <a:rPr lang="zh-TW" altLang="en-US" dirty="0"/>
              <a:t>行是將公鑰做</a:t>
            </a:r>
            <a:r>
              <a:rPr lang="en-US" altLang="zh-TW" dirty="0"/>
              <a:t>64 byte</a:t>
            </a:r>
            <a:r>
              <a:rPr lang="zh-TW" altLang="en-US" dirty="0"/>
              <a:t>的雜湊。</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10</a:t>
            </a:r>
            <a:r>
              <a:rPr lang="zh-TW" altLang="en-US" dirty="0"/>
              <a:t>行是將公用隨機種子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組合成私鑰。，</a:t>
            </a:r>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extLst>
      <p:ext uri="{BB962C8B-B14F-4D97-AF65-F5344CB8AC3E}">
        <p14:creationId xmlns:p14="http://schemas.microsoft.com/office/powerpoint/2010/main" val="1188919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12</a:t>
            </a:fld>
            <a:endParaRPr lang="zh-CN" altLang="en-US"/>
          </a:p>
        </p:txBody>
      </p:sp>
    </p:spTree>
    <p:extLst>
      <p:ext uri="{BB962C8B-B14F-4D97-AF65-F5344CB8AC3E}">
        <p14:creationId xmlns:p14="http://schemas.microsoft.com/office/powerpoint/2010/main" val="63282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13</a:t>
            </a:fld>
            <a:endParaRPr lang="zh-CN" altLang="en-US"/>
          </a:p>
        </p:txBody>
      </p:sp>
    </p:spTree>
    <p:extLst>
      <p:ext uri="{BB962C8B-B14F-4D97-AF65-F5344CB8AC3E}">
        <p14:creationId xmlns:p14="http://schemas.microsoft.com/office/powerpoint/2010/main" val="4211875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extLst>
      <p:ext uri="{BB962C8B-B14F-4D97-AF65-F5344CB8AC3E}">
        <p14:creationId xmlns:p14="http://schemas.microsoft.com/office/powerpoint/2010/main" val="1531431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14:m>
                  <m:oMath xmlns:m="http://schemas.openxmlformats.org/officeDocument/2006/math">
                    <m:r>
                      <m:rPr>
                        <m:sty m:val="p"/>
                      </m:rPr>
                      <a:rPr lang="en-US" altLang="zh-TW" b="0" i="0" smtClean="0">
                        <a:latin typeface="Cambria Math" panose="02040503050406030204" pitchFamily="18" charset="0"/>
                      </a:rPr>
                      <m:t>y</m:t>
                    </m:r>
                    <m:sSubSup>
                      <m:sSubSupPr>
                        <m:ctrlPr>
                          <a:rPr lang="en-US" altLang="zh-TW" i="1" smtClean="0">
                            <a:latin typeface="Cambria Math" panose="02040503050406030204" pitchFamily="18" charset="0"/>
                          </a:rPr>
                        </m:ctrlPr>
                      </m:sSubSupPr>
                      <m:e>
                        <m:r>
                          <a:rPr lang="en-US" altLang="zh-TW" i="1" smtClean="0">
                            <a:latin typeface="Cambria Math" panose="02040503050406030204" pitchFamily="18" charset="0"/>
                            <a:ea typeface="Cambria Math" panose="02040503050406030204" pitchFamily="18" charset="0"/>
                          </a:rPr>
                          <m:t>∈</m:t>
                        </m:r>
                        <m:r>
                          <a:rPr lang="en-US" altLang="zh-TW" b="0" i="1" smtClean="0">
                            <a:latin typeface="Cambria Math" panose="02040503050406030204" pitchFamily="18" charset="0"/>
                          </a:rPr>
                          <m:t>𝑅</m:t>
                        </m:r>
                      </m:e>
                      <m:sub>
                        <m:r>
                          <a:rPr lang="en-US" altLang="zh-TW" b="0" i="1" smtClean="0">
                            <a:latin typeface="Cambria Math" panose="02040503050406030204" pitchFamily="18" charset="0"/>
                          </a:rPr>
                          <m:t>𝑞</m:t>
                        </m:r>
                      </m:sub>
                      <m:sup>
                        <m:r>
                          <a:rPr lang="en-US" altLang="zh-TW" b="0" i="1" smtClean="0">
                            <a:latin typeface="Cambria Math" panose="02040503050406030204" pitchFamily="18" charset="0"/>
                          </a:rPr>
                          <m:t>𝑙</m:t>
                        </m:r>
                      </m:sup>
                    </m:sSubSup>
                  </m:oMath>
                </a14:m>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簽章產生的輸入為私鑰</a:t>
                </a:r>
                <a:r>
                  <a:rPr lang="en-US" altLang="zh-TW" dirty="0" err="1"/>
                  <a:t>sk</a:t>
                </a:r>
                <a:r>
                  <a:rPr lang="zh-TW" altLang="en-US" dirty="0"/>
                  <a:t>、訊息</a:t>
                </a:r>
                <a:r>
                  <a:rPr lang="en-US" altLang="zh-TW" dirty="0"/>
                  <a:t>M’</a:t>
                </a:r>
                <a:r>
                  <a:rPr lang="zh-TW" altLang="en-US" dirty="0"/>
                  <a:t>以及</a:t>
                </a:r>
                <a:r>
                  <a:rPr lang="en-US" altLang="zh-TW" dirty="0" err="1"/>
                  <a:t>rnd</a:t>
                </a:r>
                <a:r>
                  <a:rPr lang="zh-TW" altLang="en-US" dirty="0"/>
                  <a:t>，輸出則為公鑰以及私鑰。</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加入</a:t>
                </a:r>
                <a:r>
                  <a:rPr lang="en-US" altLang="zh-TW" dirty="0" err="1"/>
                  <a:t>rnd</a:t>
                </a:r>
                <a:r>
                  <a:rPr lang="zh-TW" altLang="en-US" dirty="0"/>
                  <a:t>的目的是增強簽名過程的安全性，像是可以對抗</a:t>
                </a:r>
                <a:r>
                  <a:rPr lang="en-US" altLang="zh-TW" dirty="0"/>
                  <a:t>side-channel attacks</a:t>
                </a:r>
                <a:r>
                  <a:rPr lang="zh-TW" altLang="en-US" dirty="0"/>
                  <a:t>、確保簽名唯一性、增強簽名過程的不可預測性。</a:t>
                </a:r>
                <a:endParaRPr lang="en-US" altLang="zh-TW" dirty="0"/>
              </a:p>
              <a:p>
                <a:endParaRPr lang="en-US" altLang="zh-TW" dirty="0"/>
              </a:p>
              <a:p>
                <a:r>
                  <a:rPr lang="zh-TW" altLang="en-US" dirty="0"/>
                  <a:t>簽名產生分為兩種模式，一個是</a:t>
                </a:r>
                <a:r>
                  <a:rPr lang="en-US" altLang="zh-TW" dirty="0"/>
                  <a:t>hedged</a:t>
                </a:r>
                <a:r>
                  <a:rPr lang="zh-TW" altLang="en-US" dirty="0"/>
                  <a:t>對沖模式，</a:t>
                </a:r>
                <a:r>
                  <a:rPr lang="en-US" altLang="zh-TW" dirty="0" err="1"/>
                  <a:t>rnd</a:t>
                </a:r>
                <a:r>
                  <a:rPr lang="zh-TW" altLang="en-US" dirty="0"/>
                  <a:t>使用新鮮的</a:t>
                </a:r>
                <a:r>
                  <a:rPr lang="en-US" altLang="zh-TW" dirty="0"/>
                  <a:t>32 byte</a:t>
                </a:r>
                <a:r>
                  <a:rPr lang="zh-TW" altLang="en-US" dirty="0"/>
                  <a:t>隨機值，而</a:t>
                </a:r>
                <a:r>
                  <a:rPr lang="en-US" altLang="zh-TW" dirty="0"/>
                  <a:t>deterministic</a:t>
                </a:r>
                <a:r>
                  <a:rPr lang="zh-TW" altLang="en-US" dirty="0"/>
                  <a:t>確定性模式中的</a:t>
                </a:r>
                <a:r>
                  <a:rPr lang="en-US" altLang="zh-TW" dirty="0"/>
                  <a:t>ran</a:t>
                </a:r>
                <a:r>
                  <a:rPr lang="zh-TW" altLang="en-US" dirty="0"/>
                  <a:t>使用</a:t>
                </a:r>
                <a:r>
                  <a:rPr lang="en-US" altLang="zh-TW" dirty="0"/>
                  <a:t>32 byte</a:t>
                </a:r>
                <a:r>
                  <a:rPr lang="zh-TW" altLang="en-US" dirty="0"/>
                  <a:t>的</a:t>
                </a:r>
                <a:r>
                  <a:rPr lang="en-US" altLang="zh-TW" dirty="0"/>
                  <a:t>0</a:t>
                </a:r>
                <a:r>
                  <a:rPr lang="zh-TW" altLang="en-US" dirty="0"/>
                  <a:t>。</a:t>
                </a:r>
                <a:endParaRPr lang="en-US" altLang="zh-TW" dirty="0"/>
              </a:p>
              <a:p>
                <a:br>
                  <a:rPr lang="en-US" altLang="zh-TW" dirty="0"/>
                </a:br>
                <a:r>
                  <a:rPr lang="zh-TW" altLang="en-US" dirty="0"/>
                  <a:t>第</a:t>
                </a:r>
                <a:r>
                  <a:rPr lang="en-US" altLang="zh-TW" dirty="0"/>
                  <a:t>1</a:t>
                </a:r>
                <a:r>
                  <a:rPr lang="zh-TW" altLang="en-US" dirty="0"/>
                  <a:t>行是先將私鑰中提取公用隨機種子 </a:t>
                </a:r>
                <a:r>
                  <a:rPr lang="en-US" altLang="zh-TW" dirty="0"/>
                  <a:t>ρ</a:t>
                </a:r>
                <a:r>
                  <a:rPr lang="zh-TW" altLang="en-US" dirty="0"/>
                  <a:t>、私用隨機種子 </a:t>
                </a:r>
                <a:r>
                  <a:rPr lang="en-US" altLang="zh-TW" dirty="0"/>
                  <a:t>K</a:t>
                </a:r>
                <a:r>
                  <a:rPr lang="zh-TW" altLang="en-US" dirty="0"/>
                  <a:t>、</a:t>
                </a:r>
                <a:r>
                  <a:rPr lang="en-US" altLang="zh-TW" dirty="0"/>
                  <a:t>tr</a:t>
                </a:r>
                <a:r>
                  <a:rPr lang="zh-TW" altLang="en-US" dirty="0"/>
                  <a:t>、私密多項式向量 </a:t>
                </a:r>
                <a:r>
                  <a:rPr lang="en-US" altLang="zh-TW" dirty="0"/>
                  <a:t>s1</a:t>
                </a:r>
                <a:r>
                  <a:rPr lang="zh-TW" altLang="en-US" dirty="0"/>
                  <a:t>和 </a:t>
                </a:r>
                <a:r>
                  <a:rPr lang="en-US" altLang="zh-TW" dirty="0"/>
                  <a:t>s2</a:t>
                </a:r>
                <a:r>
                  <a:rPr lang="zh-TW" altLang="en-US" dirty="0"/>
                  <a:t>、</a:t>
                </a:r>
                <a:r>
                  <a:rPr lang="en-US" altLang="zh-TW" dirty="0"/>
                  <a:t>t0</a:t>
                </a:r>
                <a:r>
                  <a:rPr lang="zh-TW" altLang="en-US" dirty="0"/>
                  <a:t>。</a:t>
                </a:r>
                <a:endParaRPr lang="en-US" altLang="zh-TW" dirty="0"/>
              </a:p>
              <a:p>
                <a:endParaRPr lang="en-US" altLang="zh-TW" dirty="0"/>
              </a:p>
              <a:p>
                <a:r>
                  <a:rPr lang="zh-TW" altLang="en-US" dirty="0"/>
                  <a:t>第</a:t>
                </a:r>
                <a:r>
                  <a:rPr lang="en-US" altLang="zh-TW" dirty="0"/>
                  <a:t>2-4</a:t>
                </a:r>
                <a:r>
                  <a:rPr lang="zh-TW" altLang="en-US" dirty="0"/>
                  <a:t>行將</a:t>
                </a:r>
                <a:r>
                  <a:rPr lang="en-US" altLang="zh-TW" dirty="0"/>
                  <a:t>s1</a:t>
                </a:r>
                <a:r>
                  <a:rPr lang="zh-TW" altLang="en-US" dirty="0"/>
                  <a:t>、</a:t>
                </a:r>
                <a:r>
                  <a:rPr lang="en-US" altLang="zh-TW" dirty="0"/>
                  <a:t>s2</a:t>
                </a:r>
                <a:r>
                  <a:rPr lang="zh-TW" altLang="en-US" dirty="0"/>
                  <a:t>、</a:t>
                </a:r>
                <a:r>
                  <a:rPr lang="en-US" altLang="zh-TW" dirty="0"/>
                  <a:t>t0</a:t>
                </a:r>
                <a:r>
                  <a:rPr lang="zh-TW" altLang="en-US" dirty="0"/>
                  <a:t>轉為</a:t>
                </a:r>
                <a:r>
                  <a:rPr lang="en-US" altLang="zh-TW" dirty="0"/>
                  <a:t>NTT</a:t>
                </a:r>
                <a:r>
                  <a:rPr lang="zh-TW" altLang="en-US" dirty="0"/>
                  <a:t>域</a:t>
                </a:r>
                <a:r>
                  <a:rPr lang="zh-TW" altLang="en-US" sz="1400" dirty="0"/>
                  <a:t>，以利後面運算。</a:t>
                </a:r>
                <a:endParaRPr lang="en-US" altLang="zh-TW" sz="1400" dirty="0"/>
              </a:p>
              <a:p>
                <a:endParaRPr lang="en-US" altLang="zh-TW" sz="1400" dirty="0"/>
              </a:p>
              <a:p>
                <a:r>
                  <a:rPr lang="zh-TW" altLang="en-US" dirty="0"/>
                  <a:t>第</a:t>
                </a:r>
                <a:r>
                  <a:rPr lang="en-US" altLang="zh-TW" dirty="0"/>
                  <a:t>5</a:t>
                </a:r>
                <a:r>
                  <a:rPr lang="zh-TW" altLang="en-US" dirty="0"/>
                  <a:t>行是將公用隨機種子 </a:t>
                </a:r>
                <a:r>
                  <a:rPr lang="en-US" altLang="zh-TW" dirty="0"/>
                  <a:t>ρ</a:t>
                </a:r>
                <a:r>
                  <a:rPr lang="zh-TW" altLang="en-US" dirty="0"/>
                  <a:t>擴展成與金鑰生成過程中相同的矩陣 </a:t>
                </a:r>
                <a:r>
                  <a:rPr lang="en-US" altLang="zh-TW" dirty="0"/>
                  <a:t>A</a:t>
                </a:r>
                <a:r>
                  <a:rPr lang="zh-TW" altLang="en-US" dirty="0"/>
                  <a:t>。</a:t>
                </a:r>
                <a:endParaRPr lang="en-US" altLang="zh-TW" dirty="0"/>
              </a:p>
              <a:p>
                <a:endParaRPr lang="en-US" altLang="zh-TW" dirty="0"/>
              </a:p>
              <a:p>
                <a:r>
                  <a:rPr lang="zh-TW" altLang="en-US" dirty="0"/>
                  <a:t>第</a:t>
                </a:r>
                <a:r>
                  <a:rPr lang="en-US" altLang="zh-TW" dirty="0"/>
                  <a:t>6</a:t>
                </a:r>
                <a:r>
                  <a:rPr lang="zh-TW" altLang="en-US" dirty="0"/>
                  <a:t>行是讓訊息</a:t>
                </a:r>
                <a:r>
                  <a:rPr lang="en-US" altLang="zh-TW" dirty="0"/>
                  <a:t>M’</a:t>
                </a:r>
                <a:r>
                  <a:rPr lang="zh-TW" altLang="en-US" dirty="0"/>
                  <a:t>在簽名之前先與公鑰雜湊值</a:t>
                </a:r>
                <a:r>
                  <a:rPr lang="en-US" altLang="zh-TW" dirty="0"/>
                  <a:t>tr</a:t>
                </a:r>
                <a:r>
                  <a:rPr lang="zh-TW" altLang="en-US" dirty="0"/>
                  <a:t>串接，並使用</a:t>
                </a:r>
                <a:r>
                  <a:rPr lang="en-US" altLang="zh-TW" dirty="0"/>
                  <a:t>shake256</a:t>
                </a:r>
                <a:r>
                  <a:rPr lang="zh-TW" altLang="en-US" dirty="0"/>
                  <a:t>雜湊為</a:t>
                </a:r>
                <a:r>
                  <a:rPr lang="en-US" altLang="zh-TW" dirty="0"/>
                  <a:t>64 byte</a:t>
                </a:r>
                <a:r>
                  <a:rPr lang="zh-TW" altLang="en-US" dirty="0"/>
                  <a:t>的訊息代表值</a:t>
                </a:r>
                <a:r>
                  <a:rPr lang="el-GR" altLang="zh-TW" dirty="0"/>
                  <a:t>μ</a:t>
                </a:r>
                <a:r>
                  <a:rPr lang="zh-TW" altLang="en-US" dirty="0"/>
                  <a:t>。</a:t>
                </a:r>
                <a:endParaRPr lang="en-US" altLang="zh-TW" dirty="0"/>
              </a:p>
              <a:p>
                <a:endParaRPr lang="en-US" altLang="zh-TW" dirty="0"/>
              </a:p>
              <a:p>
                <a:r>
                  <a:rPr lang="zh-TW" altLang="en-US" dirty="0"/>
                  <a:t>第</a:t>
                </a:r>
                <a:r>
                  <a:rPr lang="en-US" altLang="zh-TW" dirty="0"/>
                  <a:t>7</a:t>
                </a:r>
                <a:r>
                  <a:rPr lang="zh-TW" altLang="en-US" dirty="0"/>
                  <a:t>行則是私要隨機種子</a:t>
                </a:r>
                <a:r>
                  <a:rPr lang="en-US" altLang="zh-TW" dirty="0"/>
                  <a:t>K</a:t>
                </a:r>
                <a:r>
                  <a:rPr lang="zh-TW" altLang="en-US" dirty="0"/>
                  <a:t>、</a:t>
                </a:r>
                <a:r>
                  <a:rPr lang="en-US" altLang="zh-TW" dirty="0" err="1"/>
                  <a:t>rnd</a:t>
                </a:r>
                <a:r>
                  <a:rPr lang="zh-TW" altLang="en-US" dirty="0"/>
                  <a:t>以及上面的</a:t>
                </a:r>
                <a:r>
                  <a:rPr lang="el-GR" altLang="zh-TW" dirty="0"/>
                  <a:t>μ</a:t>
                </a:r>
                <a:r>
                  <a:rPr lang="zh-TW" altLang="en-US" dirty="0"/>
                  <a:t>串接，並使用</a:t>
                </a:r>
                <a:r>
                  <a:rPr lang="en-US" altLang="zh-TW" dirty="0"/>
                  <a:t>shake256</a:t>
                </a:r>
                <a:r>
                  <a:rPr lang="zh-TW" altLang="en-US" dirty="0"/>
                  <a:t>雜湊生成一個額外的 </a:t>
                </a:r>
                <a:r>
                  <a:rPr lang="en-US" altLang="zh-TW" dirty="0"/>
                  <a:t>64 byte</a:t>
                </a:r>
                <a:r>
                  <a:rPr lang="zh-TW" altLang="en-US" dirty="0"/>
                  <a:t>的隨機種子 </a:t>
                </a:r>
                <a:r>
                  <a:rPr lang="en-US" altLang="zh-TW" dirty="0"/>
                  <a:t>ρ′′</a:t>
                </a:r>
                <a:r>
                  <a:rPr lang="zh-TW" altLang="en-US" dirty="0"/>
                  <a:t>。</a:t>
                </a:r>
                <a:endParaRPr lang="en-US" altLang="zh-TW" dirty="0"/>
              </a:p>
              <a:p>
                <a:endParaRPr lang="en-US" altLang="zh-TW" dirty="0"/>
              </a:p>
              <a:p>
                <a:r>
                  <a:rPr lang="zh-TW" altLang="en-US" dirty="0"/>
                  <a:t>第</a:t>
                </a:r>
                <a:r>
                  <a:rPr lang="en-US" altLang="zh-TW" dirty="0"/>
                  <a:t>8-9</a:t>
                </a:r>
                <a:r>
                  <a:rPr lang="zh-TW" altLang="en-US" dirty="0"/>
                  <a:t>行是在做簽章產生前的初始化，將計數器 </a:t>
                </a:r>
                <a:r>
                  <a:rPr lang="el-GR" altLang="zh-TW" dirty="0"/>
                  <a:t>κ</a:t>
                </a:r>
                <a:r>
                  <a:rPr lang="en-US" altLang="zh-TW" dirty="0"/>
                  <a:t>(kappa)</a:t>
                </a:r>
                <a:r>
                  <a:rPr lang="zh-TW" altLang="en-US" dirty="0"/>
                  <a:t>歸零。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後面的部分是簽章產生最主要的部份，使用的方法是前面有介紹的</a:t>
                </a:r>
                <a:r>
                  <a:rPr lang="en-US" altLang="zh-TW" sz="1200" dirty="0">
                    <a:latin typeface="Times New Roman" panose="02020603050405020304" pitchFamily="18" charset="0"/>
                    <a:cs typeface="Times New Roman" panose="02020603050405020304" pitchFamily="18" charset="0"/>
                  </a:rPr>
                  <a:t>Fiat-Shamir With Aborts</a:t>
                </a:r>
                <a:r>
                  <a:rPr lang="zh-TW" altLang="en-US" sz="1200" dirty="0">
                    <a:latin typeface="Times New Roman" panose="02020603050405020304" pitchFamily="18" charset="0"/>
                    <a:cs typeface="Times New Roman" panose="02020603050405020304" pitchFamily="18" charset="0"/>
                  </a:rPr>
                  <a:t>，當中包含一個拒絕採樣的循環，該循環會重複進行直到產生</a:t>
                </a:r>
                <a:r>
                  <a:rPr lang="zh-TW" altLang="en-US" dirty="0"/>
                  <a:t>滿足有效性條件</a:t>
                </a:r>
                <a:r>
                  <a:rPr lang="zh-TW" altLang="en-US" sz="1200" dirty="0">
                    <a:latin typeface="Times New Roman" panose="02020603050405020304" pitchFamily="18" charset="0"/>
                    <a:cs typeface="Times New Roman" panose="02020603050405020304" pitchFamily="18" charset="0"/>
                  </a:rPr>
                  <a:t>的簽名。</a:t>
                </a:r>
                <a:endParaRPr lang="zh-CN" altLang="en-US" sz="12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a:p>
                <a:endParaRPr lang="en-US" altLang="zh-TW" dirty="0"/>
              </a:p>
              <a:p>
                <a:r>
                  <a:rPr lang="zh-TW" altLang="en-US" dirty="0"/>
                  <a:t>第</a:t>
                </a:r>
                <a:r>
                  <a:rPr lang="en-US" altLang="zh-TW" dirty="0"/>
                  <a:t>10</a:t>
                </a:r>
                <a:r>
                  <a:rPr lang="zh-TW" altLang="en-US" dirty="0"/>
                  <a:t>行後就是開始拒絕採樣循環</a:t>
                </a:r>
                <a:endParaRPr lang="en-US" altLang="zh-TW" dirty="0"/>
              </a:p>
              <a:p>
                <a:endParaRPr lang="en-US" altLang="zh-TW" dirty="0"/>
              </a:p>
              <a:p>
                <a:r>
                  <a:rPr lang="zh-TW" altLang="en-US" dirty="0"/>
                  <a:t>第</a:t>
                </a:r>
                <a:r>
                  <a:rPr lang="en-US" altLang="zh-TW" dirty="0"/>
                  <a:t>11</a:t>
                </a:r>
                <a:r>
                  <a:rPr lang="zh-TW" altLang="en-US" dirty="0"/>
                  <a:t>行是使用 </a:t>
                </a:r>
                <a:r>
                  <a:rPr lang="en-US" altLang="zh-TW" b="0" dirty="0" err="1"/>
                  <a:t>ExpandMask</a:t>
                </a:r>
                <a:r>
                  <a:rPr lang="en-US" altLang="zh-TW" dirty="0"/>
                  <a:t> </a:t>
                </a:r>
                <a:r>
                  <a:rPr lang="zh-TW" altLang="en-US" dirty="0"/>
                  <a:t>函數帶入種子</a:t>
                </a:r>
                <a:r>
                  <a:rPr lang="el-GR" altLang="zh-TW" dirty="0"/>
                  <a:t>ρ′′ </a:t>
                </a:r>
                <a:r>
                  <a:rPr lang="zh-TW" altLang="en-US" dirty="0"/>
                  <a:t>和計數 </a:t>
                </a:r>
                <a:r>
                  <a:rPr lang="el-GR" altLang="zh-TW" dirty="0"/>
                  <a:t>κ</a:t>
                </a:r>
                <a:r>
                  <a:rPr lang="zh-TW" altLang="en-US" dirty="0"/>
                  <a:t>，產生一個</a:t>
                </a:r>
                <a:r>
                  <a:rPr lang="zh-TW" altLang="sv-SE" dirty="0"/>
                  <a:t>位於 </a:t>
                </a:r>
                <a:r>
                  <a:rPr lang="sv-SE" altLang="zh-TW" dirty="0"/>
                  <a:t>[−γ1+1,γ1]</a:t>
                </a:r>
                <a:r>
                  <a:rPr lang="zh-TW" altLang="en-US" dirty="0"/>
                  <a:t>範圍的偽隨機抽樣多項式向量</a:t>
                </a:r>
                <a:r>
                  <a:rPr lang="en-US" altLang="zh-TW" b="0" i="0">
                    <a:latin typeface="Cambria Math" panose="02040503050406030204" pitchFamily="18" charset="0"/>
                  </a:rPr>
                  <a:t>y</a:t>
                </a:r>
                <a:r>
                  <a:rPr lang="en-US" altLang="zh-TW" i="0">
                    <a:latin typeface="Cambria Math" panose="02040503050406030204" pitchFamily="18" charset="0"/>
                  </a:rPr>
                  <a:t>〖</a:t>
                </a:r>
                <a:r>
                  <a:rPr lang="en-US" altLang="zh-TW" i="0">
                    <a:latin typeface="Cambria Math" panose="02040503050406030204" pitchFamily="18" charset="0"/>
                    <a:ea typeface="Cambria Math" panose="02040503050406030204" pitchFamily="18" charset="0"/>
                  </a:rPr>
                  <a:t>∈</a:t>
                </a:r>
                <a:r>
                  <a:rPr lang="en-US" altLang="zh-TW" b="0" i="0">
                    <a:latin typeface="Cambria Math" panose="02040503050406030204" pitchFamily="18" charset="0"/>
                  </a:rPr>
                  <a:t>𝑅〗_𝑞^𝑙</a:t>
                </a:r>
                <a:r>
                  <a:rPr lang="zh-TW" altLang="en-US" dirty="0"/>
                  <a:t>。</a:t>
                </a:r>
                <a:endParaRPr lang="en-US" altLang="zh-TW" dirty="0"/>
              </a:p>
              <a:p>
                <a:endParaRPr lang="en-US" altLang="zh-TW" dirty="0"/>
              </a:p>
              <a:p>
                <a:r>
                  <a:rPr lang="zh-TW" altLang="en-US" dirty="0"/>
                  <a:t>第</a:t>
                </a:r>
                <a:r>
                  <a:rPr lang="en-US" altLang="zh-TW" dirty="0"/>
                  <a:t>12</a:t>
                </a:r>
                <a:r>
                  <a:rPr lang="zh-TW" altLang="en-US" dirty="0"/>
                  <a:t>行是計算</a:t>
                </a:r>
                <a:r>
                  <a:rPr lang="en-US" altLang="zh-TW" dirty="0"/>
                  <a:t>w=Ay</a:t>
                </a:r>
                <a:r>
                  <a:rPr lang="zh-TW" altLang="en-US" dirty="0"/>
                  <a:t>。</a:t>
                </a:r>
                <a:endParaRPr lang="en-US" altLang="zh-TW" dirty="0"/>
              </a:p>
              <a:p>
                <a:endParaRPr lang="en-US" altLang="zh-TW" dirty="0"/>
              </a:p>
              <a:p>
                <a:r>
                  <a:rPr lang="zh-TW" altLang="en-US" dirty="0"/>
                  <a:t>第</a:t>
                </a:r>
                <a:r>
                  <a:rPr lang="en-US" altLang="zh-TW" dirty="0"/>
                  <a:t>13</a:t>
                </a:r>
                <a:r>
                  <a:rPr lang="zh-TW" altLang="en-US" dirty="0"/>
                  <a:t>行是使用</a:t>
                </a:r>
                <a:r>
                  <a:rPr lang="en-US" altLang="zh-TW" b="0" dirty="0" err="1"/>
                  <a:t>HighBits</a:t>
                </a:r>
                <a:r>
                  <a:rPr lang="en-US" altLang="zh-TW" b="0" dirty="0"/>
                  <a:t> </a:t>
                </a:r>
                <a:r>
                  <a:rPr lang="zh-TW" altLang="en-US" dirty="0"/>
                  <a:t>函數對</a:t>
                </a:r>
                <a:r>
                  <a:rPr lang="en-US" altLang="zh-TW" dirty="0"/>
                  <a:t>w</a:t>
                </a:r>
                <a:r>
                  <a:rPr lang="zh-TW" altLang="en-US" dirty="0"/>
                  <a:t>進行捨入得到承諾</a:t>
                </a:r>
                <a:r>
                  <a:rPr lang="en-US" altLang="zh-TW" dirty="0"/>
                  <a:t>w1</a:t>
                </a:r>
                <a:r>
                  <a:rPr lang="zh-TW" altLang="en-US" dirty="0"/>
                  <a:t>。</a:t>
                </a:r>
                <a:endParaRPr lang="en-US" altLang="zh-TW" dirty="0"/>
              </a:p>
              <a:p>
                <a:endParaRPr lang="en-US" altLang="zh-TW" dirty="0"/>
              </a:p>
              <a:p>
                <a:r>
                  <a:rPr lang="zh-TW" altLang="en-US" dirty="0"/>
                  <a:t>第</a:t>
                </a:r>
                <a:r>
                  <a:rPr lang="en-US" altLang="zh-TW" dirty="0"/>
                  <a:t>14-15</a:t>
                </a:r>
                <a:r>
                  <a:rPr lang="zh-TW" altLang="en-US" dirty="0"/>
                  <a:t>行是產生</a:t>
                </a:r>
                <a:r>
                  <a:rPr lang="en-US" altLang="zh-TW" dirty="0"/>
                  <a:t>challenge c</a:t>
                </a:r>
                <a:r>
                  <a:rPr lang="zh-TW" altLang="en-US" dirty="0"/>
                  <a:t>的過程，首先將</a:t>
                </a:r>
                <a:r>
                  <a:rPr lang="en-US" altLang="zh-TW" dirty="0"/>
                  <a:t>w1​ </a:t>
                </a:r>
                <a:r>
                  <a:rPr lang="zh-TW" altLang="en-US" dirty="0"/>
                  <a:t>和訊息代表值 </a:t>
                </a:r>
                <a:r>
                  <a:rPr lang="el-GR" altLang="zh-TW" dirty="0"/>
                  <a:t>μ</a:t>
                </a:r>
                <a:r>
                  <a:rPr lang="zh-TW" altLang="en-US" dirty="0"/>
                  <a:t>串接進行</a:t>
                </a:r>
                <a:r>
                  <a:rPr lang="en-US" altLang="zh-TW" dirty="0"/>
                  <a:t>shak256</a:t>
                </a:r>
                <a:r>
                  <a:rPr lang="zh-TW" altLang="en-US" dirty="0"/>
                  <a:t>雜湊得到雜湊承諾</a:t>
                </a:r>
                <a:r>
                  <a:rPr lang="en-US" altLang="zh-TW" dirty="0" err="1"/>
                  <a:t>ctilde</a:t>
                </a:r>
                <a:r>
                  <a:rPr lang="zh-TW" altLang="en-US" dirty="0"/>
                  <a:t>，之後通過</a:t>
                </a:r>
                <a:r>
                  <a:rPr lang="zh-TW" altLang="en-US" b="0" dirty="0"/>
                  <a:t> </a:t>
                </a:r>
                <a:r>
                  <a:rPr lang="en-US" altLang="zh-TW" b="0" dirty="0" err="1"/>
                  <a:t>SampleInBall</a:t>
                </a:r>
                <a:r>
                  <a:rPr lang="en-US" altLang="zh-TW" b="0" dirty="0"/>
                  <a:t> </a:t>
                </a:r>
                <a:r>
                  <a:rPr lang="zh-TW" altLang="en-US" dirty="0"/>
                  <a:t>函數抽樣得到係數位於 </a:t>
                </a:r>
                <a:r>
                  <a:rPr lang="en-US" altLang="zh-TW" dirty="0"/>
                  <a:t>{−1,0,1}</a:t>
                </a:r>
                <a:r>
                  <a:rPr lang="zh-TW" altLang="en-US" dirty="0"/>
                  <a:t>，且海明重量為 </a:t>
                </a:r>
                <a:r>
                  <a:rPr lang="el-GR" altLang="zh-TW" dirty="0"/>
                  <a:t>τ</a:t>
                </a:r>
                <a:r>
                  <a:rPr lang="zh-TW" altLang="en-US" dirty="0"/>
                  <a:t>的</a:t>
                </a:r>
                <a:r>
                  <a:rPr lang="en-US" altLang="zh-TW" dirty="0"/>
                  <a:t>challenge c</a:t>
                </a:r>
                <a:r>
                  <a:rPr lang="zh-TW" altLang="en-US" dirty="0"/>
                  <a:t>。</a:t>
                </a:r>
                <a:endParaRPr lang="en-US" altLang="zh-TW" dirty="0"/>
              </a:p>
              <a:p>
                <a:endParaRPr lang="en-US" altLang="zh-TW" dirty="0"/>
              </a:p>
              <a:p>
                <a:r>
                  <a:rPr lang="zh-TW" altLang="en-US" dirty="0"/>
                  <a:t>補充</a:t>
                </a:r>
                <a:r>
                  <a:rPr lang="en-US" altLang="zh-TW" dirty="0"/>
                  <a:t>:”</a:t>
                </a:r>
                <a:r>
                  <a:rPr lang="zh-TW" altLang="en-US" dirty="0"/>
                  <a:t>加入</a:t>
                </a:r>
                <a:r>
                  <a:rPr lang="en-US" altLang="zh-TW" dirty="0" err="1"/>
                  <a:t>rnd</a:t>
                </a:r>
                <a:r>
                  <a:rPr lang="zh-TW" altLang="en-US" dirty="0"/>
                  <a:t>的目的</a:t>
                </a:r>
                <a:r>
                  <a:rPr lang="en-US" altLang="zh-TW" dirty="0"/>
                  <a:t>”</a:t>
                </a:r>
              </a:p>
              <a:p>
                <a:r>
                  <a:rPr lang="en-US" altLang="zh-TW" dirty="0"/>
                  <a:t>1.</a:t>
                </a:r>
                <a:r>
                  <a:rPr lang="zh-TW" altLang="en-US" dirty="0"/>
                  <a:t>對抗</a:t>
                </a:r>
                <a:r>
                  <a:rPr lang="en-US" altLang="zh-TW" dirty="0"/>
                  <a:t>side-channel attacks:</a:t>
                </a:r>
                <a:r>
                  <a:rPr lang="zh-TW" altLang="en-US" dirty="0"/>
                  <a:t>減少攻擊者通過測量能量消耗、時間延遲或其他物理特徵獲取私鑰資訊的可能性。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a:t>
                </a:r>
                <a:r>
                  <a:rPr lang="zh-TW" altLang="en-US" dirty="0"/>
                  <a:t>確保簽名唯一性</a:t>
                </a:r>
                <a:r>
                  <a:rPr lang="en-US" altLang="zh-TW" dirty="0"/>
                  <a:t>:</a:t>
                </a:r>
                <a:r>
                  <a:rPr lang="zh-TW" altLang="en-US" dirty="0"/>
                  <a:t>使用 </a:t>
                </a:r>
                <a:r>
                  <a:rPr lang="en-US" altLang="zh-TW" dirty="0" err="1"/>
                  <a:t>rnd</a:t>
                </a:r>
                <a:r>
                  <a:rPr lang="zh-TW" altLang="en-US" dirty="0"/>
                  <a:t>可確保即使輸入訊息 </a:t>
                </a:r>
                <a:r>
                  <a:rPr lang="en-US" altLang="zh-TW" dirty="0"/>
                  <a:t>M</a:t>
                </a:r>
                <a:r>
                  <a:rPr lang="zh-TW" altLang="en-US" dirty="0"/>
                  <a:t>相同，簽名輸出也會不同。</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a:t>
                </a:r>
                <a:r>
                  <a:rPr lang="zh-TW" altLang="en-US" dirty="0"/>
                  <a:t>增強簽名過程的不可預測性</a:t>
                </a:r>
                <a:r>
                  <a:rPr lang="en-US" altLang="zh-TW" dirty="0"/>
                  <a:t>:</a:t>
                </a:r>
                <a:r>
                  <a:rPr lang="zh-TW" altLang="en-US" dirty="0"/>
                  <a:t>增加</a:t>
                </a:r>
                <a:r>
                  <a:rPr lang="el-GR" altLang="zh-TW" dirty="0"/>
                  <a:t>ρ′′=</a:t>
                </a:r>
                <a:r>
                  <a:rPr lang="en-US" altLang="zh-TW" dirty="0"/>
                  <a:t>H(K∣∣</a:t>
                </a:r>
                <a:r>
                  <a:rPr lang="en-US" altLang="zh-TW" dirty="0" err="1"/>
                  <a:t>rnd</a:t>
                </a:r>
                <a:r>
                  <a:rPr lang="en-US" altLang="zh-TW" dirty="0"/>
                  <a:t>∣∣</a:t>
                </a:r>
                <a:r>
                  <a:rPr lang="el-GR" altLang="zh-TW" dirty="0"/>
                  <a:t>μ,64</a:t>
                </a:r>
                <a:r>
                  <a:rPr lang="en-US" altLang="zh-TW" dirty="0"/>
                  <a:t>)</a:t>
                </a:r>
                <a:r>
                  <a:rPr lang="zh-TW" altLang="en-US" dirty="0"/>
                  <a:t>生成的隨經性，即使攻擊者掌握了私鑰的一部分，也無法輕易推導出此值。</a:t>
                </a:r>
                <a:endParaRPr lang="en-US" altLang="zh-TW" dirty="0"/>
              </a:p>
              <a:p>
                <a:endParaRPr lang="en-US" altLang="zh-TW" dirty="0"/>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15</a:t>
            </a:fld>
            <a:endParaRPr lang="zh-CN" altLang="en-US"/>
          </a:p>
        </p:txBody>
      </p:sp>
    </p:spTree>
    <p:extLst>
      <p:ext uri="{BB962C8B-B14F-4D97-AF65-F5344CB8AC3E}">
        <p14:creationId xmlns:p14="http://schemas.microsoft.com/office/powerpoint/2010/main" val="439397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16</a:t>
            </a:fld>
            <a:endParaRPr lang="zh-CN" altLang="en-US"/>
          </a:p>
        </p:txBody>
      </p:sp>
    </p:spTree>
    <p:extLst>
      <p:ext uri="{BB962C8B-B14F-4D97-AF65-F5344CB8AC3E}">
        <p14:creationId xmlns:p14="http://schemas.microsoft.com/office/powerpoint/2010/main" val="347151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17</a:t>
            </a:fld>
            <a:endParaRPr lang="zh-CN" altLang="en-US"/>
          </a:p>
        </p:txBody>
      </p:sp>
    </p:spTree>
    <p:extLst>
      <p:ext uri="{BB962C8B-B14F-4D97-AF65-F5344CB8AC3E}">
        <p14:creationId xmlns:p14="http://schemas.microsoft.com/office/powerpoint/2010/main" val="1325172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extLst>
      <p:ext uri="{BB962C8B-B14F-4D97-AF65-F5344CB8AC3E}">
        <p14:creationId xmlns:p14="http://schemas.microsoft.com/office/powerpoint/2010/main" val="2910048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第</a:t>
            </a:r>
            <a:r>
              <a:rPr lang="en-US" altLang="zh-TW" dirty="0"/>
              <a:t>18-19</a:t>
            </a:r>
            <a:r>
              <a:rPr lang="zh-TW" altLang="en-US" dirty="0"/>
              <a:t>行是計算</a:t>
            </a:r>
            <a:r>
              <a:rPr lang="en-US" altLang="zh-TW" dirty="0"/>
              <a:t>c</a:t>
            </a:r>
            <a:r>
              <a:rPr lang="zh-TW" altLang="en-US" dirty="0"/>
              <a:t>乘</a:t>
            </a:r>
            <a:r>
              <a:rPr lang="en-US" altLang="zh-TW" dirty="0"/>
              <a:t>s1</a:t>
            </a:r>
            <a:r>
              <a:rPr lang="zh-TW" altLang="en-US" dirty="0"/>
              <a:t>與</a:t>
            </a:r>
            <a:r>
              <a:rPr lang="en-US" altLang="zh-TW" dirty="0"/>
              <a:t>c</a:t>
            </a:r>
            <a:r>
              <a:rPr lang="zh-TW" altLang="en-US" dirty="0"/>
              <a:t>乘</a:t>
            </a:r>
            <a:r>
              <a:rPr lang="en-US" altLang="zh-TW" dirty="0"/>
              <a:t>s2</a:t>
            </a:r>
          </a:p>
          <a:p>
            <a:endParaRPr lang="en-US" altLang="zh-TW" dirty="0"/>
          </a:p>
          <a:p>
            <a:r>
              <a:rPr lang="zh-TW" altLang="en-US" dirty="0"/>
              <a:t>第</a:t>
            </a:r>
            <a:r>
              <a:rPr lang="en-US" altLang="zh-TW" dirty="0"/>
              <a:t>20</a:t>
            </a:r>
            <a:r>
              <a:rPr lang="zh-TW" altLang="en-US" dirty="0"/>
              <a:t>行是計算響應 </a:t>
            </a:r>
            <a:r>
              <a:rPr lang="en-US" altLang="zh-TW" dirty="0"/>
              <a:t>z=y+cs1</a:t>
            </a:r>
          </a:p>
          <a:p>
            <a:endParaRPr lang="en-US" altLang="zh-TW" dirty="0"/>
          </a:p>
          <a:p>
            <a:r>
              <a:rPr lang="zh-TW" altLang="en-US" dirty="0"/>
              <a:t>第</a:t>
            </a:r>
            <a:r>
              <a:rPr lang="en-US" altLang="zh-TW" dirty="0"/>
              <a:t>21-23</a:t>
            </a:r>
            <a:r>
              <a:rPr lang="zh-TW" altLang="en-US" dirty="0"/>
              <a:t>執行有效性檢查。如果檢查失敗，繼續進行拒絕採樣循環。</a:t>
            </a:r>
            <a:endParaRPr lang="en-US" altLang="zh-TW" dirty="0"/>
          </a:p>
          <a:p>
            <a:endParaRPr lang="en-US" altLang="zh-TW" dirty="0"/>
          </a:p>
          <a:p>
            <a:r>
              <a:rPr lang="zh-TW" altLang="en-US" dirty="0"/>
              <a:t>第</a:t>
            </a:r>
            <a:r>
              <a:rPr lang="en-US" altLang="zh-TW" dirty="0"/>
              <a:t>24-32</a:t>
            </a:r>
            <a:r>
              <a:rPr lang="zh-TW" altLang="en-US" dirty="0"/>
              <a:t>是如果檢查通過，就可以計算提示多項式 </a:t>
            </a:r>
            <a:r>
              <a:rPr lang="en-US" altLang="zh-TW" dirty="0"/>
              <a:t>h</a:t>
            </a:r>
            <a:r>
              <a:rPr lang="zh-TW" altLang="en-US" dirty="0"/>
              <a:t>，該多項式允許驗證端使用壓縮的公鑰及簽名的其他組件來重建 </a:t>
            </a:r>
            <a:r>
              <a:rPr lang="en-US" altLang="zh-TW" dirty="0"/>
              <a:t>w1</a:t>
            </a:r>
            <a:r>
              <a:rPr lang="zh-TW" altLang="en-US" dirty="0"/>
              <a:t>，最後執行提示多項式的有效性檢查。如果檢查失敗，繼續進行拒絕採樣循環。</a:t>
            </a:r>
            <a:endParaRPr lang="en-US" altLang="zh-TW" dirty="0"/>
          </a:p>
          <a:p>
            <a:endParaRPr lang="en-US" altLang="zh-TW" dirty="0"/>
          </a:p>
          <a:p>
            <a:r>
              <a:rPr lang="zh-TW" altLang="en-US" dirty="0"/>
              <a:t>第</a:t>
            </a:r>
            <a:r>
              <a:rPr lang="en-US" altLang="zh-TW" dirty="0"/>
              <a:t>33-34</a:t>
            </a:r>
            <a:r>
              <a:rPr lang="zh-TW" altLang="en-US" dirty="0"/>
              <a:t> 輸出最終簽名，包含雜湊承諾</a:t>
            </a:r>
            <a:r>
              <a:rPr lang="en-US" altLang="zh-TW" dirty="0" err="1"/>
              <a:t>ctilde</a:t>
            </a:r>
            <a:r>
              <a:rPr lang="zh-TW" altLang="en-US" dirty="0"/>
              <a:t>、響應 </a:t>
            </a:r>
            <a:r>
              <a:rPr lang="en-US" altLang="zh-TW" dirty="0"/>
              <a:t>z</a:t>
            </a:r>
            <a:r>
              <a:rPr lang="zh-TW" altLang="en-US" dirty="0"/>
              <a:t>和提示 </a:t>
            </a:r>
            <a:r>
              <a:rPr lang="en-US" altLang="zh-TW" dirty="0"/>
              <a:t>h</a:t>
            </a:r>
            <a:r>
              <a:rPr lang="zh-TW" altLang="en-US" dirty="0"/>
              <a:t>。</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19</a:t>
            </a:fld>
            <a:endParaRPr lang="zh-CN" altLang="en-US"/>
          </a:p>
        </p:txBody>
      </p:sp>
    </p:spTree>
    <p:extLst>
      <p:ext uri="{BB962C8B-B14F-4D97-AF65-F5344CB8AC3E}">
        <p14:creationId xmlns:p14="http://schemas.microsoft.com/office/powerpoint/2010/main" val="1718941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extLst>
      <p:ext uri="{BB962C8B-B14F-4D97-AF65-F5344CB8AC3E}">
        <p14:creationId xmlns:p14="http://schemas.microsoft.com/office/powerpoint/2010/main" val="45923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extLst>
      <p:ext uri="{BB962C8B-B14F-4D97-AF65-F5344CB8AC3E}">
        <p14:creationId xmlns:p14="http://schemas.microsoft.com/office/powerpoint/2010/main" val="2572807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21</a:t>
            </a:fld>
            <a:endParaRPr lang="zh-CN" altLang="en-US"/>
          </a:p>
        </p:txBody>
      </p:sp>
    </p:spTree>
    <p:extLst>
      <p:ext uri="{BB962C8B-B14F-4D97-AF65-F5344CB8AC3E}">
        <p14:creationId xmlns:p14="http://schemas.microsoft.com/office/powerpoint/2010/main" val="3035059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14:m>
                  <m:oMath xmlns:m="http://schemas.openxmlformats.org/officeDocument/2006/math">
                    <m:r>
                      <a:rPr lang="en-US" altLang="zh-TW" b="0" i="1" smtClean="0">
                        <a:latin typeface="Cambria Math" panose="02040503050406030204" pitchFamily="18" charset="0"/>
                      </a:rPr>
                      <m:t>𝐴𝑧</m:t>
                    </m:r>
                    <m:r>
                      <a:rPr lang="en-US" altLang="zh-TW" b="0" i="1" smtClean="0">
                        <a:latin typeface="Cambria Math" panose="02040503050406030204" pitchFamily="18" charset="0"/>
                      </a:rPr>
                      <m:t>−</m:t>
                    </m:r>
                    <m:r>
                      <a:rPr lang="en-US" altLang="zh-TW" b="0" i="1" smtClean="0">
                        <a:latin typeface="Cambria Math" panose="02040503050406030204" pitchFamily="18" charset="0"/>
                      </a:rPr>
                      <m:t>𝑐</m:t>
                    </m:r>
                    <m:sSub>
                      <m:sSubPr>
                        <m:ctrlPr>
                          <a:rPr lang="en-US" altLang="zh-TW" b="0" i="1" smtClean="0">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ea typeface="Cambria Math" panose="02040503050406030204" pitchFamily="18" charset="0"/>
                      </a:rPr>
                      <m:t>∙</m:t>
                    </m:r>
                    <m:sSup>
                      <m:sSupPr>
                        <m:ctrlPr>
                          <a:rPr lang="en-US" altLang="zh-TW" b="0" i="1" smtClean="0">
                            <a:latin typeface="Cambria Math" panose="02040503050406030204" pitchFamily="18" charset="0"/>
                            <a:ea typeface="Cambria Math" panose="02040503050406030204" pitchFamily="18" charset="0"/>
                          </a:rPr>
                        </m:ctrlPr>
                      </m:sSupPr>
                      <m:e>
                        <m:r>
                          <a:rPr lang="en-US" altLang="zh-TW" b="0" i="1" smtClean="0">
                            <a:latin typeface="Cambria Math" panose="02040503050406030204" pitchFamily="18" charset="0"/>
                            <a:ea typeface="Cambria Math" panose="02040503050406030204" pitchFamily="18" charset="0"/>
                          </a:rPr>
                          <m:t>2</m:t>
                        </m:r>
                      </m:e>
                      <m:sup>
                        <m:r>
                          <a:rPr lang="en-US" altLang="zh-TW" b="0" i="1" smtClean="0">
                            <a:latin typeface="Cambria Math" panose="02040503050406030204" pitchFamily="18" charset="0"/>
                            <a:ea typeface="Cambria Math" panose="02040503050406030204" pitchFamily="18" charset="0"/>
                          </a:rPr>
                          <m:t>𝑑</m:t>
                        </m:r>
                      </m:sup>
                    </m:sSup>
                    <m:r>
                      <a:rPr lang="zh-TW" altLang="en-US" b="0" i="1" smtClean="0">
                        <a:latin typeface="Cambria Math" panose="02040503050406030204" pitchFamily="18" charset="0"/>
                        <a:ea typeface="Cambria Math" panose="02040503050406030204" pitchFamily="18" charset="0"/>
                      </a:rPr>
                      <m:t>得到</m:t>
                    </m:r>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𝑎𝑝𝑝𝑟𝑜𝑥</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b="0" dirty="0"/>
                  <a:t>復原得到</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14:m>
                  <m:oMath xmlns:m="http://schemas.openxmlformats.org/officeDocument/2006/math">
                    <m:sSubSup>
                      <m:sSubSupPr>
                        <m:ctrlPr>
                          <a:rPr lang="en-US" altLang="zh-TW" b="0" i="1" smtClean="0">
                            <a:latin typeface="Cambria Math" panose="02040503050406030204" pitchFamily="18" charset="0"/>
                            <a:ea typeface="Cambria Math" panose="02040503050406030204" pitchFamily="18" charset="0"/>
                          </a:rPr>
                        </m:ctrlPr>
                      </m:sSubSupPr>
                      <m:e>
                        <m:r>
                          <a:rPr lang="en-US" altLang="zh-TW" b="0" i="1" smtClean="0">
                            <a:latin typeface="Cambria Math" panose="02040503050406030204" pitchFamily="18" charset="0"/>
                            <a:ea typeface="Cambria Math" panose="02040503050406030204" pitchFamily="18" charset="0"/>
                          </a:rPr>
                          <m:t>𝑤</m:t>
                        </m:r>
                      </m:e>
                      <m:sub>
                        <m:r>
                          <a:rPr lang="en-US" altLang="zh-TW" b="0" i="1" smtClean="0">
                            <a:latin typeface="Cambria Math" panose="02040503050406030204" pitchFamily="18" charset="0"/>
                            <a:ea typeface="Cambria Math" panose="02040503050406030204" pitchFamily="18" charset="0"/>
                          </a:rPr>
                          <m:t>1</m:t>
                        </m:r>
                      </m:sub>
                      <m:sup>
                        <m:r>
                          <a:rPr lang="en-US" altLang="zh-TW" b="0" i="1" smtClean="0">
                            <a:latin typeface="Cambria Math" panose="02040503050406030204" pitchFamily="18" charset="0"/>
                            <a:ea typeface="Cambria Math" panose="02040503050406030204" pitchFamily="18" charset="0"/>
                          </a:rPr>
                          <m:t>′</m:t>
                        </m:r>
                      </m:sup>
                    </m:sSubSup>
                  </m:oMath>
                </a14:m>
                <a:r>
                  <a:rPr lang="zh-TW" altLang="en-US" dirty="0"/>
                  <a:t>和訊息代表值 </a:t>
                </a:r>
                <a:r>
                  <a:rPr lang="el-GR" altLang="zh-TW" dirty="0"/>
                  <a:t>μ</a:t>
                </a:r>
                <a:r>
                  <a:rPr lang="zh-TW" altLang="en-US" dirty="0"/>
                  <a:t>串接進行</a:t>
                </a:r>
                <a:r>
                  <a:rPr lang="en-US" altLang="zh-TW" dirty="0"/>
                  <a:t>shak256</a:t>
                </a:r>
                <a:r>
                  <a:rPr lang="zh-TW" altLang="en-US" dirty="0"/>
                  <a:t>雜湊得到</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oMath>
                </a14:m>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𝑐𝑡𝑖𝑙𝑑𝑒</m:t>
                        </m:r>
                      </m:e>
                      <m:sup>
                        <m:r>
                          <a:rPr lang="en-US" altLang="zh-TW" b="0" i="1" smtClean="0">
                            <a:latin typeface="Cambria Math" panose="02040503050406030204" pitchFamily="18" charset="0"/>
                          </a:rPr>
                          <m:t>′</m:t>
                        </m:r>
                      </m:sup>
                    </m:sSup>
                    <m:r>
                      <a:rPr lang="zh-TW" altLang="en-US" b="0" i="1" smtClean="0">
                        <a:latin typeface="Cambria Math" panose="02040503050406030204" pitchFamily="18" charset="0"/>
                      </a:rPr>
                      <m:t>與</m:t>
                    </m:r>
                  </m:oMath>
                </a14:m>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簽章驗證的輸入為公鑰</a:t>
                </a:r>
                <a:r>
                  <a:rPr lang="en-US" altLang="zh-TW" dirty="0"/>
                  <a:t>pk</a:t>
                </a:r>
                <a:r>
                  <a:rPr lang="zh-TW" altLang="en-US" dirty="0"/>
                  <a:t>、訊息</a:t>
                </a:r>
                <a:r>
                  <a:rPr lang="en-US" altLang="zh-TW" dirty="0"/>
                  <a:t>M’</a:t>
                </a:r>
                <a:r>
                  <a:rPr lang="zh-TW" altLang="en-US" dirty="0"/>
                  <a:t>以及簽章</a:t>
                </a:r>
                <a:r>
                  <a:rPr lang="el-GR" altLang="zh-TW" dirty="0"/>
                  <a:t>σ</a:t>
                </a:r>
                <a:r>
                  <a:rPr lang="zh-TW" altLang="en-US" dirty="0"/>
                  <a:t>，輸出則</a:t>
                </a:r>
                <a:r>
                  <a:rPr lang="en-US" altLang="zh-TW" dirty="0"/>
                  <a:t>true or false</a:t>
                </a:r>
                <a:r>
                  <a:rPr lang="zh-TW" altLang="en-US" dirty="0"/>
                  <a:t>，</a:t>
                </a:r>
                <a:r>
                  <a:rPr lang="en-US" altLang="zh-TW" dirty="0"/>
                  <a:t>true</a:t>
                </a:r>
                <a:r>
                  <a:rPr lang="zh-TW" altLang="en-US" dirty="0"/>
                  <a:t>則代表簽章驗證成功。</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1</a:t>
                </a:r>
                <a:r>
                  <a:rPr lang="zh-TW" altLang="en-US" dirty="0"/>
                  <a:t>行從</a:t>
                </a:r>
                <a:r>
                  <a:rPr lang="en-US" altLang="zh-TW" dirty="0"/>
                  <a:t>pk</a:t>
                </a:r>
                <a:r>
                  <a:rPr lang="zh-TW" altLang="en-US" dirty="0"/>
                  <a:t>中提取公用隨機種子 </a:t>
                </a:r>
                <a:r>
                  <a:rPr lang="en-US" altLang="zh-TW" dirty="0"/>
                  <a:t>ρ</a:t>
                </a:r>
                <a:r>
                  <a:rPr lang="zh-TW" altLang="en-US" dirty="0"/>
                  <a:t>與壓縮多項式向量 𝑡</a:t>
                </a:r>
                <a:r>
                  <a:rPr lang="en-US" altLang="zh-TW"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2</a:t>
                </a:r>
                <a:r>
                  <a:rPr lang="zh-TW" altLang="en-US" dirty="0"/>
                  <a:t>行從簽章</a:t>
                </a:r>
                <a:r>
                  <a:rPr lang="el-GR" altLang="zh-TW" dirty="0"/>
                  <a:t>σ</a:t>
                </a:r>
                <a:r>
                  <a:rPr lang="zh-TW" altLang="en-US" dirty="0"/>
                  <a:t>中承諾雜湊</a:t>
                </a:r>
                <a:r>
                  <a:rPr lang="en-US" altLang="zh-TW" dirty="0" err="1"/>
                  <a:t>ctilde</a:t>
                </a:r>
                <a:r>
                  <a:rPr lang="zh-TW" altLang="en-US" dirty="0"/>
                  <a:t>、響應 𝑧與提示 </a:t>
                </a:r>
                <a:r>
                  <a:rPr lang="en-US" altLang="zh-TW" dirty="0"/>
                  <a: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3-4</a:t>
                </a:r>
                <a:r>
                  <a:rPr lang="zh-TW" altLang="en-US" dirty="0"/>
                  <a:t>行提示 </a:t>
                </a:r>
                <a:r>
                  <a:rPr lang="en-US" altLang="zh-TW" dirty="0"/>
                  <a:t>h</a:t>
                </a:r>
                <a:r>
                  <a:rPr lang="zh-TW" altLang="en-US" dirty="0"/>
                  <a:t>沒有正確地被編碼（記為符號 ⊥），演算法立即返回 </a:t>
                </a:r>
                <a:r>
                  <a:rPr lang="en-US" altLang="zh-TW" dirty="0" err="1"/>
                  <a:t>flase</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5</a:t>
                </a:r>
                <a:r>
                  <a:rPr lang="zh-TW" altLang="en-US" dirty="0"/>
                  <a:t>行將公用隨機種子 </a:t>
                </a:r>
                <a:r>
                  <a:rPr lang="en-US" altLang="zh-TW" dirty="0"/>
                  <a:t>ρ</a:t>
                </a:r>
                <a:r>
                  <a:rPr lang="zh-TW" altLang="en-US" dirty="0"/>
                  <a:t>擴展成與金鑰生成以及簽章產生過程中相同的矩陣 </a:t>
                </a:r>
                <a:r>
                  <a:rPr lang="en-US" altLang="zh-TW" dirty="0"/>
                  <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6-7</a:t>
                </a:r>
                <a:r>
                  <a:rPr lang="zh-TW" altLang="en-US" dirty="0"/>
                  <a:t>行是公鑰的雜湊值 </a:t>
                </a:r>
                <a:r>
                  <a:rPr lang="en-US" altLang="zh-TW" dirty="0"/>
                  <a:t>tr </a:t>
                </a:r>
                <a:r>
                  <a:rPr lang="zh-TW" altLang="en-US" dirty="0"/>
                  <a:t>與訊息 </a:t>
                </a:r>
                <a:r>
                  <a:rPr lang="en-US" altLang="zh-TW" dirty="0"/>
                  <a:t>M </a:t>
                </a:r>
                <a:r>
                  <a:rPr lang="zh-TW" altLang="en-US" dirty="0"/>
                  <a:t>串接後進行雜湊，生成訊息代表值 </a:t>
                </a:r>
                <a:r>
                  <a:rPr lang="en-US" altLang="zh-TW" dirty="0"/>
                  <a:t>μ</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第</a:t>
                </a:r>
                <a:r>
                  <a:rPr lang="en-US" altLang="zh-TW" dirty="0"/>
                  <a:t>8</a:t>
                </a:r>
                <a:r>
                  <a:rPr lang="zh-TW" altLang="en-US" dirty="0"/>
                  <a:t>行是將承諾雜湊</a:t>
                </a:r>
                <a:r>
                  <a:rPr lang="en-US" altLang="zh-TW" dirty="0" err="1"/>
                  <a:t>ctilde</a:t>
                </a:r>
                <a:r>
                  <a:rPr lang="zh-TW" altLang="en-US" dirty="0"/>
                  <a:t>通過</a:t>
                </a:r>
                <a:r>
                  <a:rPr lang="zh-TW" altLang="en-US" b="0" dirty="0"/>
                  <a:t> </a:t>
                </a:r>
                <a:r>
                  <a:rPr lang="en-US" altLang="zh-TW" b="0" dirty="0" err="1"/>
                  <a:t>SampleInBall</a:t>
                </a:r>
                <a:r>
                  <a:rPr lang="en-US" altLang="zh-TW" b="0" dirty="0"/>
                  <a:t> </a:t>
                </a:r>
                <a:r>
                  <a:rPr lang="zh-TW" altLang="en-US" b="0" dirty="0"/>
                  <a:t>得到</a:t>
                </a:r>
                <a:r>
                  <a:rPr lang="en-US" altLang="zh-TW" b="0" dirty="0"/>
                  <a:t>challenge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9</a:t>
                </a:r>
                <a:r>
                  <a:rPr lang="zh-TW" altLang="en-US" b="0" dirty="0"/>
                  <a:t>行是計算</a:t>
                </a:r>
                <a:r>
                  <a:rPr lang="en-US" altLang="zh-TW" b="0" i="0">
                    <a:latin typeface="Cambria Math" panose="02040503050406030204" pitchFamily="18" charset="0"/>
                  </a:rPr>
                  <a:t>𝐴𝑧−𝑐𝑡_1</a:t>
                </a:r>
                <a:r>
                  <a:rPr lang="en-US" altLang="zh-TW" b="0" i="0">
                    <a:latin typeface="Cambria Math" panose="02040503050406030204" pitchFamily="18" charset="0"/>
                    <a:ea typeface="Cambria Math" panose="02040503050406030204" pitchFamily="18" charset="0"/>
                  </a:rPr>
                  <a:t>∙2^𝑑</a:t>
                </a:r>
                <a:r>
                  <a:rPr lang="zh-TW" altLang="en-US" b="0" i="0">
                    <a:latin typeface="Cambria Math" panose="02040503050406030204" pitchFamily="18" charset="0"/>
                    <a:ea typeface="Cambria Math" panose="02040503050406030204" pitchFamily="18" charset="0"/>
                  </a:rPr>
                  <a:t> 得到</a:t>
                </a:r>
                <a:r>
                  <a:rPr lang="en-US" altLang="zh-TW" b="0" i="0">
                    <a:latin typeface="Cambria Math" panose="02040503050406030204" pitchFamily="18" charset="0"/>
                    <a:ea typeface="Cambria Math" panose="02040503050406030204" pitchFamily="18" charset="0"/>
                  </a:rPr>
                  <a:t>𝑤_𝑎𝑝𝑝𝑟𝑜𝑥^′</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10</a:t>
                </a:r>
                <a:r>
                  <a:rPr lang="zh-TW" altLang="en-US" b="0" dirty="0"/>
                  <a:t>行是使用</a:t>
                </a:r>
                <a:r>
                  <a:rPr lang="en-US" altLang="zh-TW" b="0" dirty="0"/>
                  <a:t>hint</a:t>
                </a:r>
                <a:r>
                  <a:rPr lang="zh-TW" altLang="en-US" b="0" dirty="0"/>
                  <a:t>去將</a:t>
                </a:r>
                <a:r>
                  <a:rPr lang="en-US" altLang="zh-TW" b="0" i="0">
                    <a:latin typeface="Cambria Math" panose="02040503050406030204" pitchFamily="18" charset="0"/>
                    <a:ea typeface="Cambria Math" panose="02040503050406030204" pitchFamily="18" charset="0"/>
                  </a:rPr>
                  <a:t>𝑤_𝑎𝑝𝑝𝑟𝑜𝑥^′</a:t>
                </a:r>
                <a:r>
                  <a:rPr lang="zh-TW" altLang="en-US" b="0" dirty="0"/>
                  <a:t>復原得到</a:t>
                </a:r>
                <a:r>
                  <a:rPr lang="en-US" altLang="zh-TW" b="0" i="0">
                    <a:latin typeface="Cambria Math" panose="02040503050406030204" pitchFamily="18" charset="0"/>
                    <a:ea typeface="Cambria Math" panose="02040503050406030204" pitchFamily="18" charset="0"/>
                  </a:rPr>
                  <a:t>𝑤_1^′</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12</a:t>
                </a:r>
                <a:r>
                  <a:rPr lang="zh-TW" altLang="en-US" b="0" dirty="0"/>
                  <a:t>是</a:t>
                </a:r>
                <a:r>
                  <a:rPr lang="zh-TW" altLang="en-US" dirty="0"/>
                  <a:t>將</a:t>
                </a:r>
                <a:r>
                  <a:rPr lang="en-US" altLang="zh-TW" b="0" i="0">
                    <a:latin typeface="Cambria Math" panose="02040503050406030204" pitchFamily="18" charset="0"/>
                    <a:ea typeface="Cambria Math" panose="02040503050406030204" pitchFamily="18" charset="0"/>
                  </a:rPr>
                  <a:t>𝑤_1^′</a:t>
                </a:r>
                <a:r>
                  <a:rPr lang="zh-TW" altLang="en-US" dirty="0"/>
                  <a:t>和訊息代表值 </a:t>
                </a:r>
                <a:r>
                  <a:rPr lang="el-GR" altLang="zh-TW" dirty="0"/>
                  <a:t>μ</a:t>
                </a:r>
                <a:r>
                  <a:rPr lang="zh-TW" altLang="en-US" dirty="0"/>
                  <a:t>串接進行</a:t>
                </a:r>
                <a:r>
                  <a:rPr lang="en-US" altLang="zh-TW" dirty="0"/>
                  <a:t>shak256</a:t>
                </a:r>
                <a:r>
                  <a:rPr lang="zh-TW" altLang="en-US" dirty="0"/>
                  <a:t>雜湊得到</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第</a:t>
                </a:r>
                <a:r>
                  <a:rPr lang="en-US" altLang="zh-TW" b="0" dirty="0"/>
                  <a:t>13</a:t>
                </a:r>
                <a:r>
                  <a:rPr lang="zh-TW" altLang="en-US" b="0" dirty="0"/>
                  <a:t>行是去比較</a:t>
                </a:r>
                <a:r>
                  <a:rPr lang="en-US" altLang="zh-TW" i="0">
                    <a:latin typeface="Cambria Math" panose="02040503050406030204" pitchFamily="18" charset="0"/>
                  </a:rPr>
                  <a:t>〖</a:t>
                </a:r>
                <a:r>
                  <a:rPr lang="en-US" altLang="zh-TW" b="0" i="0">
                    <a:latin typeface="Cambria Math" panose="02040503050406030204" pitchFamily="18" charset="0"/>
                  </a:rPr>
                  <a:t>𝑐𝑡𝑖𝑙𝑑𝑒〗^′</a:t>
                </a:r>
                <a:r>
                  <a:rPr lang="zh-TW" altLang="en-US" b="0" i="0">
                    <a:latin typeface="Cambria Math" panose="02040503050406030204" pitchFamily="18" charset="0"/>
                  </a:rPr>
                  <a:t> 與</a:t>
                </a:r>
                <a:r>
                  <a:rPr lang="zh-TW" altLang="en-US" b="0" dirty="0"/>
                  <a:t>原本的</a:t>
                </a:r>
                <a:r>
                  <a:rPr lang="zh-TW" altLang="en-US" dirty="0"/>
                  <a:t>承諾雜湊</a:t>
                </a:r>
                <a:r>
                  <a:rPr lang="en-US" altLang="zh-TW" dirty="0" err="1"/>
                  <a:t>ctilde</a:t>
                </a:r>
                <a:r>
                  <a:rPr lang="zh-TW" altLang="en-US" dirty="0"/>
                  <a:t>是否一樣，一樣則回傳</a:t>
                </a:r>
                <a:r>
                  <a:rPr lang="en-US" altLang="zh-TW" dirty="0"/>
                  <a:t>true</a:t>
                </a:r>
              </a:p>
            </p:txBody>
          </p:sp>
        </mc:Fallback>
      </mc:AlternateContent>
      <p:sp>
        <p:nvSpPr>
          <p:cNvPr id="4" name="灯片编号占位符 3"/>
          <p:cNvSpPr>
            <a:spLocks noGrp="1"/>
          </p:cNvSpPr>
          <p:nvPr>
            <p:ph type="sldNum" sz="quarter" idx="10"/>
          </p:nvPr>
        </p:nvSpPr>
        <p:spPr/>
        <p:txBody>
          <a:bodyPr/>
          <a:lstStyle/>
          <a:p>
            <a:fld id="{AB2A0F9D-3357-4A94-85C8-3B842B870DC6}" type="slidenum">
              <a:rPr lang="zh-CN" altLang="en-US" smtClean="0"/>
              <a:t>22</a:t>
            </a:fld>
            <a:endParaRPr lang="zh-CN" altLang="en-US"/>
          </a:p>
        </p:txBody>
      </p:sp>
    </p:spTree>
    <p:extLst>
      <p:ext uri="{BB962C8B-B14F-4D97-AF65-F5344CB8AC3E}">
        <p14:creationId xmlns:p14="http://schemas.microsoft.com/office/powerpoint/2010/main" val="533808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23</a:t>
            </a:fld>
            <a:endParaRPr lang="zh-CN" altLang="en-US"/>
          </a:p>
        </p:txBody>
      </p:sp>
    </p:spTree>
    <p:extLst>
      <p:ext uri="{BB962C8B-B14F-4D97-AF65-F5344CB8AC3E}">
        <p14:creationId xmlns:p14="http://schemas.microsoft.com/office/powerpoint/2010/main" val="20072370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24</a:t>
            </a:fld>
            <a:endParaRPr lang="zh-CN" altLang="en-US"/>
          </a:p>
        </p:txBody>
      </p:sp>
    </p:spTree>
    <p:extLst>
      <p:ext uri="{BB962C8B-B14F-4D97-AF65-F5344CB8AC3E}">
        <p14:creationId xmlns:p14="http://schemas.microsoft.com/office/powerpoint/2010/main" val="27434881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25</a:t>
            </a:fld>
            <a:endParaRPr lang="zh-CN" altLang="en-US"/>
          </a:p>
        </p:txBody>
      </p:sp>
    </p:spTree>
    <p:extLst>
      <p:ext uri="{BB962C8B-B14F-4D97-AF65-F5344CB8AC3E}">
        <p14:creationId xmlns:p14="http://schemas.microsoft.com/office/powerpoint/2010/main" val="1090872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8849B-15A7-9762-4E37-9532E9FD0F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5DDCE20-A35C-0B8C-1F20-F2974B0F8C0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69C55FD-3773-507E-32CA-C7F71EDEDF8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E0E0A880-A814-805B-4E3F-2FD6EAE78FAE}"/>
              </a:ext>
            </a:extLst>
          </p:cNvPr>
          <p:cNvSpPr>
            <a:spLocks noGrp="1"/>
          </p:cNvSpPr>
          <p:nvPr>
            <p:ph type="sldNum" sz="quarter" idx="10"/>
          </p:nvPr>
        </p:nvSpPr>
        <p:spPr/>
        <p:txBody>
          <a:bodyPr/>
          <a:lstStyle/>
          <a:p>
            <a:fld id="{F4F633F3-5D0E-4770-8750-05DED033C41B}" type="slidenum">
              <a:rPr lang="zh-CN" altLang="en-US" smtClean="0"/>
              <a:t>26</a:t>
            </a:fld>
            <a:endParaRPr lang="zh-CN" altLang="en-US"/>
          </a:p>
        </p:txBody>
      </p:sp>
    </p:spTree>
    <p:extLst>
      <p:ext uri="{BB962C8B-B14F-4D97-AF65-F5344CB8AC3E}">
        <p14:creationId xmlns:p14="http://schemas.microsoft.com/office/powerpoint/2010/main" val="33101481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27</a:t>
            </a:fld>
            <a:endParaRPr lang="zh-CN" altLang="en-US"/>
          </a:p>
        </p:txBody>
      </p:sp>
    </p:spTree>
    <p:extLst>
      <p:ext uri="{BB962C8B-B14F-4D97-AF65-F5344CB8AC3E}">
        <p14:creationId xmlns:p14="http://schemas.microsoft.com/office/powerpoint/2010/main" val="3769032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28</a:t>
            </a:fld>
            <a:endParaRPr lang="zh-CN" altLang="en-US"/>
          </a:p>
        </p:txBody>
      </p:sp>
    </p:spTree>
    <p:extLst>
      <p:ext uri="{BB962C8B-B14F-4D97-AF65-F5344CB8AC3E}">
        <p14:creationId xmlns:p14="http://schemas.microsoft.com/office/powerpoint/2010/main" val="20947087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7187E-C1B5-1ACA-B5BE-D816EFFB52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5375CCB-63F7-EE05-45B8-F5333DC2C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179424-342E-3D24-68CD-6803CF91833C}"/>
              </a:ext>
            </a:extLst>
          </p:cNvPr>
          <p:cNvSpPr>
            <a:spLocks noGrp="1"/>
          </p:cNvSpPr>
          <p:nvPr>
            <p:ph type="body" idx="1"/>
          </p:nvPr>
        </p:nvSpPr>
        <p:spPr/>
        <p:txBody>
          <a:bodyPr/>
          <a:lstStyle/>
          <a:p>
            <a:r>
              <a:rPr lang="zh-TW" altLang="en-US" dirty="0"/>
              <a:t>我這邊要介紹是</a:t>
            </a:r>
            <a:r>
              <a:rPr lang="en-US" altLang="zh-TW" dirty="0"/>
              <a:t>NTT</a:t>
            </a:r>
            <a:br>
              <a:rPr lang="en-US" altLang="zh-TW" dirty="0"/>
            </a:br>
            <a:br>
              <a:rPr lang="en-US" altLang="zh-TW" dirty="0"/>
            </a:br>
            <a:r>
              <a:rPr lang="zh-TW" altLang="en-US" dirty="0"/>
              <a:t>在我</a:t>
            </a:r>
            <a:r>
              <a:rPr lang="en-US" altLang="zh-TW" dirty="0"/>
              <a:t>MLDSA</a:t>
            </a:r>
            <a:r>
              <a:rPr lang="zh-TW" altLang="en-US" dirty="0"/>
              <a:t>當中使用的是</a:t>
            </a:r>
            <a:r>
              <a:rPr lang="en-US" altLang="zh-TW" dirty="0" err="1"/>
              <a:t>Negtive</a:t>
            </a:r>
            <a:r>
              <a:rPr lang="en-US" altLang="zh-TW" dirty="0"/>
              <a:t> Wrapper</a:t>
            </a:r>
            <a:r>
              <a:rPr lang="zh-TW" altLang="en-US" dirty="0"/>
              <a:t> </a:t>
            </a:r>
            <a:r>
              <a:rPr lang="en-US" altLang="zh-TW" dirty="0"/>
              <a:t>Convolution</a:t>
            </a:r>
          </a:p>
          <a:p>
            <a:endParaRPr lang="en-US" altLang="zh-TW" dirty="0"/>
          </a:p>
          <a:p>
            <a:r>
              <a:rPr lang="zh-TW" altLang="en-US" dirty="0"/>
              <a:t>模 </a:t>
            </a:r>
            <a:r>
              <a:rPr lang="en-US" altLang="zh-TW" dirty="0" err="1"/>
              <a:t>x^n</a:t>
            </a:r>
            <a:r>
              <a:rPr lang="en-US" altLang="zh-TW" dirty="0"/>
              <a:t> + 1</a:t>
            </a:r>
            <a:r>
              <a:rPr lang="zh-TW" altLang="en-US" dirty="0"/>
              <a:t>的 </a:t>
            </a:r>
            <a:r>
              <a:rPr lang="en-US" altLang="zh-TW" dirty="0" err="1"/>
              <a:t>Zq</a:t>
            </a:r>
            <a:r>
              <a:rPr lang="en-US" altLang="zh-TW" dirty="0"/>
              <a:t>[n]</a:t>
            </a:r>
            <a:r>
              <a:rPr lang="zh-TW" altLang="en-US" dirty="0"/>
              <a:t>多項式環</a:t>
            </a:r>
            <a:br>
              <a:rPr lang="en-US" altLang="zh-TW" dirty="0"/>
            </a:br>
            <a:r>
              <a:rPr lang="zh-TW" altLang="en-US" dirty="0"/>
              <a:t>先複習一下就是多項式的乘法。</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DA698D7-899D-CE82-4B68-1D9AF227F08D}"/>
              </a:ext>
            </a:extLst>
          </p:cNvPr>
          <p:cNvSpPr>
            <a:spLocks noGrp="1"/>
          </p:cNvSpPr>
          <p:nvPr>
            <p:ph type="sldNum" sz="quarter" idx="10"/>
          </p:nvPr>
        </p:nvSpPr>
        <p:spPr/>
        <p:txBody>
          <a:bodyPr/>
          <a:lstStyle/>
          <a:p>
            <a:fld id="{AB2A0F9D-3357-4A94-85C8-3B842B870DC6}" type="slidenum">
              <a:rPr lang="zh-CN" altLang="en-US" smtClean="0"/>
              <a:t>29</a:t>
            </a:fld>
            <a:endParaRPr lang="zh-CN" altLang="en-US"/>
          </a:p>
        </p:txBody>
      </p:sp>
    </p:spTree>
    <p:extLst>
      <p:ext uri="{BB962C8B-B14F-4D97-AF65-F5344CB8AC3E}">
        <p14:creationId xmlns:p14="http://schemas.microsoft.com/office/powerpoint/2010/main" val="7375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extLst>
      <p:ext uri="{BB962C8B-B14F-4D97-AF65-F5344CB8AC3E}">
        <p14:creationId xmlns:p14="http://schemas.microsoft.com/office/powerpoint/2010/main" val="2859014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76C54-2F8A-FE09-2A3B-BD8FCFABB2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8CF87-5D90-07D6-E5B5-FF50F36050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05BDAC-E96D-3F9B-743F-842C36F76563}"/>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BE617167-8629-F67A-E475-0D99F48E4302}"/>
              </a:ext>
            </a:extLst>
          </p:cNvPr>
          <p:cNvSpPr>
            <a:spLocks noGrp="1"/>
          </p:cNvSpPr>
          <p:nvPr>
            <p:ph type="sldNum" sz="quarter" idx="10"/>
          </p:nvPr>
        </p:nvSpPr>
        <p:spPr/>
        <p:txBody>
          <a:bodyPr/>
          <a:lstStyle/>
          <a:p>
            <a:fld id="{AB2A0F9D-3357-4A94-85C8-3B842B870DC6}" type="slidenum">
              <a:rPr lang="zh-CN" altLang="en-US" smtClean="0"/>
              <a:t>30</a:t>
            </a:fld>
            <a:endParaRPr lang="zh-CN" altLang="en-US"/>
          </a:p>
        </p:txBody>
      </p:sp>
    </p:spTree>
    <p:extLst>
      <p:ext uri="{BB962C8B-B14F-4D97-AF65-F5344CB8AC3E}">
        <p14:creationId xmlns:p14="http://schemas.microsoft.com/office/powerpoint/2010/main" val="1502221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C2BA4-AFB8-ADBF-0741-21D8D92E31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65AA27B-C8D5-C802-55FD-D9209D981D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E5FCDA-46C8-5CDE-8A05-E10AC0C853F4}"/>
              </a:ext>
            </a:extLst>
          </p:cNvPr>
          <p:cNvSpPr>
            <a:spLocks noGrp="1"/>
          </p:cNvSpPr>
          <p:nvPr>
            <p:ph type="body" idx="1"/>
          </p:nvPr>
        </p:nvSpPr>
        <p:spPr/>
        <p:txBody>
          <a:bodyPr/>
          <a:lstStyle/>
          <a:p>
            <a:r>
              <a:rPr lang="zh-TW" altLang="en-US" b="1" dirty="0"/>
              <a:t>背景說明</a:t>
            </a:r>
            <a:r>
              <a:rPr lang="zh-TW" altLang="en-US" dirty="0"/>
              <a:t>：</a:t>
            </a:r>
            <a:br>
              <a:rPr lang="zh-TW" altLang="en-US" dirty="0"/>
            </a:br>
            <a:r>
              <a:rPr lang="zh-TW" altLang="en-US" dirty="0"/>
              <a:t>考慮整數模數 </a:t>
            </a:r>
            <a:r>
              <a:rPr lang="en-US" altLang="zh-TW" dirty="0"/>
              <a:t>q</a:t>
            </a:r>
            <a:r>
              <a:rPr lang="zh-TW" altLang="en-US" dirty="0"/>
              <a:t>的環 </a:t>
            </a:r>
            <a:r>
              <a:rPr lang="en-US" altLang="zh-TW" dirty="0" err="1"/>
              <a:t>Zq</a:t>
            </a:r>
            <a:r>
              <a:rPr lang="zh-TW" altLang="en-US" dirty="0"/>
              <a:t>其中 </a:t>
            </a:r>
            <a:r>
              <a:rPr lang="en-US" altLang="zh-TW" dirty="0"/>
              <a:t>n−1</a:t>
            </a:r>
            <a:r>
              <a:rPr lang="zh-TW" altLang="en-US" dirty="0"/>
              <a:t>是多項式 </a:t>
            </a:r>
            <a:r>
              <a:rPr lang="en-US" altLang="zh-TW" dirty="0"/>
              <a:t>G(x) </a:t>
            </a:r>
            <a:r>
              <a:rPr lang="zh-TW" altLang="en-US" dirty="0"/>
              <a:t>和 </a:t>
            </a:r>
            <a:r>
              <a:rPr lang="en-US" altLang="zh-TW" dirty="0"/>
              <a:t>H(x) </a:t>
            </a:r>
            <a:r>
              <a:rPr lang="zh-TW" altLang="en-US" dirty="0"/>
              <a:t>次數。該環具有乘法單位元</a:t>
            </a:r>
          </a:p>
          <a:p>
            <a:r>
              <a:rPr lang="zh-TW" altLang="en-US" b="1" dirty="0"/>
              <a:t>定義</a:t>
            </a:r>
            <a:r>
              <a:rPr lang="en-US" altLang="zh-TW" b="1" dirty="0"/>
              <a:t>1</a:t>
            </a:r>
            <a:r>
              <a:rPr lang="zh-TW" altLang="en-US" dirty="0"/>
              <a:t>：</a:t>
            </a:r>
            <a:br>
              <a:rPr lang="zh-TW" altLang="en-US" dirty="0"/>
            </a:br>
            <a:r>
              <a:rPr lang="zh-TW" altLang="en-US" dirty="0"/>
              <a:t>如果數 </a:t>
            </a:r>
            <a:r>
              <a:rPr lang="el-GR" altLang="zh-TW" dirty="0"/>
              <a:t>ω</a:t>
            </a:r>
            <a:r>
              <a:rPr lang="zh-TW" altLang="en-US" dirty="0"/>
              <a:t>滿足以下兩個條件，我們稱 </a:t>
            </a:r>
            <a:r>
              <a:rPr lang="el-GR" altLang="zh-TW" dirty="0"/>
              <a:t>ω</a:t>
            </a:r>
            <a:r>
              <a:rPr lang="zh-TW" altLang="en-US" dirty="0"/>
              <a:t>是 </a:t>
            </a:r>
            <a:r>
              <a:rPr lang="en-US" altLang="zh-TW" dirty="0" err="1"/>
              <a:t>Zq</a:t>
            </a:r>
            <a:r>
              <a:rPr lang="zh-TW" altLang="en-US" dirty="0"/>
              <a:t>中的 </a:t>
            </a:r>
            <a:r>
              <a:rPr lang="zh-TW" altLang="en-US" b="1" dirty="0"/>
              <a:t>原始 </a:t>
            </a:r>
            <a:r>
              <a:rPr lang="en-US" altLang="zh-TW" b="1" dirty="0"/>
              <a:t>n</a:t>
            </a:r>
            <a:r>
              <a:rPr lang="zh-TW" altLang="en-US" b="1" dirty="0"/>
              <a:t>次單位根</a:t>
            </a:r>
            <a:r>
              <a:rPr lang="zh-TW" altLang="en-US" dirty="0"/>
              <a:t>：</a:t>
            </a:r>
          </a:p>
          <a:p>
            <a:pPr>
              <a:buFont typeface="+mj-lt"/>
              <a:buAutoNum type="arabicPeriod"/>
            </a:pPr>
            <a:r>
              <a:rPr lang="el-GR" altLang="zh-TW" dirty="0"/>
              <a:t>ω</a:t>
            </a:r>
            <a:r>
              <a:rPr lang="en-US" altLang="zh-TW" dirty="0"/>
              <a:t>^n≡1mod  q</a:t>
            </a:r>
            <a:r>
              <a:rPr lang="zh-TW" altLang="en-US" dirty="0"/>
              <a:t>：表示 </a:t>
            </a:r>
            <a:r>
              <a:rPr lang="el-GR" altLang="zh-TW" dirty="0"/>
              <a:t>ω</a:t>
            </a:r>
            <a:r>
              <a:rPr lang="zh-TW" altLang="en-US" dirty="0"/>
              <a:t>的 </a:t>
            </a:r>
            <a:r>
              <a:rPr lang="en-US" altLang="zh-TW" dirty="0"/>
              <a:t>n</a:t>
            </a:r>
            <a:r>
              <a:rPr lang="zh-TW" altLang="en-US" dirty="0"/>
              <a:t>次方模 </a:t>
            </a:r>
            <a:r>
              <a:rPr lang="en-US" altLang="zh-TW" dirty="0"/>
              <a:t>q</a:t>
            </a:r>
            <a:r>
              <a:rPr lang="zh-TW" altLang="en-US" dirty="0"/>
              <a:t>等於 </a:t>
            </a:r>
            <a:r>
              <a:rPr lang="en-US" altLang="zh-TW" dirty="0"/>
              <a:t>1</a:t>
            </a:r>
            <a:r>
              <a:rPr lang="zh-TW" altLang="en-US" dirty="0"/>
              <a:t>（滿足 </a:t>
            </a:r>
            <a:r>
              <a:rPr lang="en-US" altLang="zh-TW" dirty="0"/>
              <a:t>n</a:t>
            </a:r>
            <a:r>
              <a:rPr lang="zh-TW" altLang="en-US" dirty="0"/>
              <a:t>次單位根的基本條件）。</a:t>
            </a:r>
          </a:p>
          <a:p>
            <a:pPr>
              <a:buFont typeface="+mj-lt"/>
              <a:buAutoNum type="arabicPeriod"/>
            </a:pPr>
            <a:r>
              <a:rPr lang="el-GR" altLang="zh-TW" dirty="0"/>
              <a:t>ω</a:t>
            </a:r>
            <a:r>
              <a:rPr lang="en-US" altLang="zh-TW" dirty="0"/>
              <a:t>^k≢1mod  q : </a:t>
            </a:r>
            <a:r>
              <a:rPr lang="zh-TW" altLang="en-US" dirty="0"/>
              <a:t>對於 </a:t>
            </a:r>
            <a:r>
              <a:rPr lang="en-US" altLang="zh-TW" dirty="0"/>
              <a:t>k&lt;n</a:t>
            </a:r>
            <a:r>
              <a:rPr lang="zh-TW" altLang="en-US" dirty="0"/>
              <a:t>：表示 </a:t>
            </a:r>
            <a:r>
              <a:rPr lang="el-GR" altLang="zh-TW" dirty="0"/>
              <a:t>ω</a:t>
            </a:r>
            <a:r>
              <a:rPr lang="zh-TW" altLang="en-US" dirty="0"/>
              <a:t>不會在更小的次數 </a:t>
            </a:r>
            <a:r>
              <a:rPr lang="en-US" altLang="zh-TW" dirty="0"/>
              <a:t>k </a:t>
            </a:r>
            <a:r>
              <a:rPr lang="zh-TW" altLang="en-US" dirty="0"/>
              <a:t>時重複出現單位根。</a:t>
            </a:r>
            <a:endParaRPr lang="en-US" altLang="zh-TW" dirty="0"/>
          </a:p>
          <a:p>
            <a:pPr>
              <a:buFont typeface="+mj-lt"/>
              <a:buAutoNum type="arabicPeriod"/>
            </a:pPr>
            <a:endParaRPr lang="en-US" altLang="zh-TW" dirty="0"/>
          </a:p>
          <a:p>
            <a:r>
              <a:rPr lang="zh-TW" altLang="en-US" b="1" dirty="0"/>
              <a:t>定義</a:t>
            </a:r>
            <a:r>
              <a:rPr lang="en-US" altLang="zh-TW" b="1" dirty="0"/>
              <a:t>2</a:t>
            </a:r>
            <a:r>
              <a:rPr lang="zh-TW" altLang="en-US" dirty="0"/>
              <a:t>：</a:t>
            </a:r>
            <a:br>
              <a:rPr lang="zh-TW" altLang="en-US" dirty="0"/>
            </a:br>
            <a:r>
              <a:rPr lang="zh-TW" altLang="en-US" dirty="0"/>
              <a:t>如果數 </a:t>
            </a:r>
            <a:r>
              <a:rPr lang="el-GR" altLang="zh-TW" dirty="0"/>
              <a:t>ψ</a:t>
            </a:r>
            <a:r>
              <a:rPr lang="en-US" altLang="zh-TW" dirty="0"/>
              <a:t>(psi)</a:t>
            </a:r>
            <a:r>
              <a:rPr lang="el-GR" altLang="zh-TW" dirty="0"/>
              <a:t> </a:t>
            </a:r>
            <a:r>
              <a:rPr lang="zh-TW" altLang="en-US" dirty="0"/>
              <a:t>滿足以下條件，我們稱 </a:t>
            </a:r>
            <a:r>
              <a:rPr lang="el-GR" altLang="zh-TW" dirty="0"/>
              <a:t>ψ</a:t>
            </a:r>
            <a:r>
              <a:rPr lang="zh-TW" altLang="en-US" dirty="0"/>
              <a:t>是 </a:t>
            </a:r>
            <a:r>
              <a:rPr lang="en-US" altLang="zh-TW" dirty="0" err="1"/>
              <a:t>Zq</a:t>
            </a:r>
            <a:r>
              <a:rPr lang="zh-TW" altLang="en-US" dirty="0"/>
              <a:t>中的 </a:t>
            </a:r>
            <a:r>
              <a:rPr lang="zh-TW" altLang="en-US" b="1" dirty="0"/>
              <a:t>原始 </a:t>
            </a:r>
            <a:r>
              <a:rPr lang="en-US" altLang="zh-TW" b="1" dirty="0"/>
              <a:t>2n</a:t>
            </a:r>
            <a:r>
              <a:rPr lang="zh-TW" altLang="en-US" b="1" dirty="0"/>
              <a:t>次單位根</a:t>
            </a:r>
            <a:r>
              <a:rPr lang="zh-TW" altLang="en-US" dirty="0"/>
              <a:t>：</a:t>
            </a:r>
          </a:p>
          <a:p>
            <a:pPr>
              <a:buFont typeface="+mj-lt"/>
              <a:buAutoNum type="arabicPeriod"/>
            </a:pPr>
            <a:r>
              <a:rPr lang="el-GR" altLang="zh-TW" dirty="0"/>
              <a:t>Ψ</a:t>
            </a:r>
            <a:r>
              <a:rPr lang="en-US" altLang="zh-TW" dirty="0"/>
              <a:t>^</a:t>
            </a:r>
            <a:r>
              <a:rPr lang="el-GR" altLang="zh-TW" dirty="0"/>
              <a:t>2≡ω</a:t>
            </a:r>
            <a:r>
              <a:rPr lang="en-US" altLang="zh-TW" dirty="0"/>
              <a:t> mod q</a:t>
            </a:r>
            <a:r>
              <a:rPr lang="zh-TW" altLang="en-US" dirty="0"/>
              <a:t>：表示 </a:t>
            </a:r>
            <a:r>
              <a:rPr lang="el-GR" altLang="zh-TW" dirty="0"/>
              <a:t>ψ</a:t>
            </a:r>
            <a:r>
              <a:rPr lang="zh-TW" altLang="en-US" dirty="0"/>
              <a:t>的平方是原始 </a:t>
            </a:r>
            <a:r>
              <a:rPr lang="en-US" altLang="zh-TW" dirty="0"/>
              <a:t>n </a:t>
            </a:r>
            <a:r>
              <a:rPr lang="zh-TW" altLang="en-US" dirty="0"/>
              <a:t>次單位根 </a:t>
            </a:r>
            <a:r>
              <a:rPr lang="el-GR" altLang="zh-TW" dirty="0"/>
              <a:t>ω\</a:t>
            </a:r>
            <a:r>
              <a:rPr lang="en-US" altLang="zh-TW" dirty="0"/>
              <a:t>omega</a:t>
            </a:r>
            <a:r>
              <a:rPr lang="el-GR" altLang="zh-TW" dirty="0"/>
              <a:t>ω</a:t>
            </a:r>
            <a:r>
              <a:rPr lang="zh-TW" altLang="el-GR" dirty="0"/>
              <a:t>。</a:t>
            </a:r>
          </a:p>
          <a:p>
            <a:pPr>
              <a:buFont typeface="+mj-lt"/>
              <a:buAutoNum type="arabicPeriod"/>
            </a:pPr>
            <a:r>
              <a:rPr lang="el-GR" altLang="zh-TW" dirty="0"/>
              <a:t>Ψ</a:t>
            </a:r>
            <a:r>
              <a:rPr lang="en-US" altLang="zh-TW" dirty="0"/>
              <a:t>^n≡−1mod q</a:t>
            </a:r>
            <a:r>
              <a:rPr lang="zh-TW" altLang="en-US" dirty="0"/>
              <a:t>：表示 </a:t>
            </a:r>
            <a:r>
              <a:rPr lang="el-GR" altLang="zh-TW" dirty="0"/>
              <a:t>ψ</a:t>
            </a:r>
            <a:r>
              <a:rPr lang="zh-TW" altLang="en-US" dirty="0"/>
              <a:t>的 </a:t>
            </a:r>
            <a:r>
              <a:rPr lang="en-US" altLang="zh-TW" dirty="0"/>
              <a:t>n </a:t>
            </a:r>
            <a:r>
              <a:rPr lang="zh-TW" altLang="en-US" dirty="0"/>
              <a:t>次方模 </a:t>
            </a:r>
            <a:r>
              <a:rPr lang="en-US" altLang="zh-TW" dirty="0"/>
              <a:t>q</a:t>
            </a:r>
            <a:r>
              <a:rPr lang="zh-TW" altLang="en-US" dirty="0"/>
              <a:t>等於 </a:t>
            </a:r>
            <a:r>
              <a:rPr lang="en-US" altLang="zh-TW" dirty="0"/>
              <a:t>-1</a:t>
            </a:r>
            <a:r>
              <a:rPr lang="zh-TW" altLang="en-US" dirty="0"/>
              <a:t>。</a:t>
            </a:r>
          </a:p>
          <a:p>
            <a:pPr>
              <a:buFont typeface="+mj-lt"/>
              <a:buAutoNum type="arabicPeriod"/>
            </a:pPr>
            <a:endParaRPr lang="zh-TW" altLang="en-US" dirty="0"/>
          </a:p>
          <a:p>
            <a:endParaRPr lang="zh-CN" altLang="en-US" dirty="0"/>
          </a:p>
        </p:txBody>
      </p:sp>
      <p:sp>
        <p:nvSpPr>
          <p:cNvPr id="4" name="灯片编号占位符 3">
            <a:extLst>
              <a:ext uri="{FF2B5EF4-FFF2-40B4-BE49-F238E27FC236}">
                <a16:creationId xmlns:a16="http://schemas.microsoft.com/office/drawing/2014/main" id="{C006A9E6-38DA-C476-FE6E-F49BB3852D42}"/>
              </a:ext>
            </a:extLst>
          </p:cNvPr>
          <p:cNvSpPr>
            <a:spLocks noGrp="1"/>
          </p:cNvSpPr>
          <p:nvPr>
            <p:ph type="sldNum" sz="quarter" idx="10"/>
          </p:nvPr>
        </p:nvSpPr>
        <p:spPr/>
        <p:txBody>
          <a:bodyPr/>
          <a:lstStyle/>
          <a:p>
            <a:fld id="{AB2A0F9D-3357-4A94-85C8-3B842B870DC6}" type="slidenum">
              <a:rPr lang="zh-CN" altLang="en-US" smtClean="0"/>
              <a:t>31</a:t>
            </a:fld>
            <a:endParaRPr lang="zh-CN" altLang="en-US"/>
          </a:p>
        </p:txBody>
      </p:sp>
    </p:spTree>
    <p:extLst>
      <p:ext uri="{BB962C8B-B14F-4D97-AF65-F5344CB8AC3E}">
        <p14:creationId xmlns:p14="http://schemas.microsoft.com/office/powerpoint/2010/main" val="3285768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3E085-D6F3-46BF-EB5F-DEF457E3B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AF1758-A586-CFCA-510A-233C38EB55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6E648A-295F-ACCB-2CCB-4810C724E9CC}"/>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8EB681A-D0B0-87CA-0CC0-76AC0BED26A0}"/>
              </a:ext>
            </a:extLst>
          </p:cNvPr>
          <p:cNvSpPr>
            <a:spLocks noGrp="1"/>
          </p:cNvSpPr>
          <p:nvPr>
            <p:ph type="sldNum" sz="quarter" idx="10"/>
          </p:nvPr>
        </p:nvSpPr>
        <p:spPr/>
        <p:txBody>
          <a:bodyPr/>
          <a:lstStyle/>
          <a:p>
            <a:fld id="{AB2A0F9D-3357-4A94-85C8-3B842B870DC6}" type="slidenum">
              <a:rPr lang="zh-CN" altLang="en-US" smtClean="0"/>
              <a:t>32</a:t>
            </a:fld>
            <a:endParaRPr lang="zh-CN" altLang="en-US"/>
          </a:p>
        </p:txBody>
      </p:sp>
    </p:spTree>
    <p:extLst>
      <p:ext uri="{BB962C8B-B14F-4D97-AF65-F5344CB8AC3E}">
        <p14:creationId xmlns:p14="http://schemas.microsoft.com/office/powerpoint/2010/main" val="18742488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8D187-55AA-7644-3D35-41CCDE761F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32780BD-1195-BA05-BBC9-FEA3C29BE8E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18F9BBF-F4B6-C05A-F8BA-35E803BF1AB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E8E6DE0-5860-34FA-35FC-EC240991DB9D}"/>
              </a:ext>
            </a:extLst>
          </p:cNvPr>
          <p:cNvSpPr>
            <a:spLocks noGrp="1"/>
          </p:cNvSpPr>
          <p:nvPr>
            <p:ph type="sldNum" sz="quarter" idx="10"/>
          </p:nvPr>
        </p:nvSpPr>
        <p:spPr/>
        <p:txBody>
          <a:bodyPr/>
          <a:lstStyle/>
          <a:p>
            <a:fld id="{AB2A0F9D-3357-4A94-85C8-3B842B870DC6}" type="slidenum">
              <a:rPr lang="zh-CN" altLang="en-US" smtClean="0"/>
              <a:t>33</a:t>
            </a:fld>
            <a:endParaRPr lang="zh-CN" altLang="en-US"/>
          </a:p>
        </p:txBody>
      </p:sp>
    </p:spTree>
    <p:extLst>
      <p:ext uri="{BB962C8B-B14F-4D97-AF65-F5344CB8AC3E}">
        <p14:creationId xmlns:p14="http://schemas.microsoft.com/office/powerpoint/2010/main" val="2072262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6CC65F-D38B-75D5-04FB-E9BE6BFF529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6A75EBA-5675-6686-410A-25E742A1D85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D032F5C-081B-F101-D58A-B561DB78EBA9}"/>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F760102-0100-5214-9D59-EB7CD43AA684}"/>
              </a:ext>
            </a:extLst>
          </p:cNvPr>
          <p:cNvSpPr>
            <a:spLocks noGrp="1"/>
          </p:cNvSpPr>
          <p:nvPr>
            <p:ph type="sldNum" sz="quarter" idx="10"/>
          </p:nvPr>
        </p:nvSpPr>
        <p:spPr/>
        <p:txBody>
          <a:bodyPr/>
          <a:lstStyle/>
          <a:p>
            <a:fld id="{AB2A0F9D-3357-4A94-85C8-3B842B870DC6}" type="slidenum">
              <a:rPr lang="zh-CN" altLang="en-US" smtClean="0"/>
              <a:t>34</a:t>
            </a:fld>
            <a:endParaRPr lang="zh-CN" altLang="en-US"/>
          </a:p>
        </p:txBody>
      </p:sp>
    </p:spTree>
    <p:extLst>
      <p:ext uri="{BB962C8B-B14F-4D97-AF65-F5344CB8AC3E}">
        <p14:creationId xmlns:p14="http://schemas.microsoft.com/office/powerpoint/2010/main" val="129460764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20FAB-B339-2B4D-E858-72E239BBB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164E24-9E67-9E9B-11EC-6472A35340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0721CCD-CFA6-3C2C-B394-91A2766A2D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7E7F064-537B-AC98-1142-4FDC56585B2E}"/>
              </a:ext>
            </a:extLst>
          </p:cNvPr>
          <p:cNvSpPr>
            <a:spLocks noGrp="1"/>
          </p:cNvSpPr>
          <p:nvPr>
            <p:ph type="sldNum" sz="quarter" idx="10"/>
          </p:nvPr>
        </p:nvSpPr>
        <p:spPr/>
        <p:txBody>
          <a:bodyPr/>
          <a:lstStyle/>
          <a:p>
            <a:fld id="{AB2A0F9D-3357-4A94-85C8-3B842B870DC6}" type="slidenum">
              <a:rPr lang="zh-CN" altLang="en-US" smtClean="0"/>
              <a:t>35</a:t>
            </a:fld>
            <a:endParaRPr lang="zh-CN" altLang="en-US"/>
          </a:p>
        </p:txBody>
      </p:sp>
    </p:spTree>
    <p:extLst>
      <p:ext uri="{BB962C8B-B14F-4D97-AF65-F5344CB8AC3E}">
        <p14:creationId xmlns:p14="http://schemas.microsoft.com/office/powerpoint/2010/main" val="13768362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0CC5F-895B-7DF2-2980-1BC40AF2A4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8E1C8E-CAD7-3C92-7069-AC5740433C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9381E7-E48D-A1C3-EC3D-9AAE0F6C1DC9}"/>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DD5E7EFA-3FAF-710B-B4EC-AA0071686E19}"/>
              </a:ext>
            </a:extLst>
          </p:cNvPr>
          <p:cNvSpPr>
            <a:spLocks noGrp="1"/>
          </p:cNvSpPr>
          <p:nvPr>
            <p:ph type="sldNum" sz="quarter" idx="10"/>
          </p:nvPr>
        </p:nvSpPr>
        <p:spPr/>
        <p:txBody>
          <a:bodyPr/>
          <a:lstStyle/>
          <a:p>
            <a:fld id="{AB2A0F9D-3357-4A94-85C8-3B842B870DC6}" type="slidenum">
              <a:rPr lang="zh-CN" altLang="en-US" smtClean="0"/>
              <a:t>36</a:t>
            </a:fld>
            <a:endParaRPr lang="zh-CN" altLang="en-US"/>
          </a:p>
        </p:txBody>
      </p:sp>
    </p:spTree>
    <p:extLst>
      <p:ext uri="{BB962C8B-B14F-4D97-AF65-F5344CB8AC3E}">
        <p14:creationId xmlns:p14="http://schemas.microsoft.com/office/powerpoint/2010/main" val="237335811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007CA-6ED0-9248-E89F-502AF3C02A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28AD8E-0EB3-C0B2-9728-EF018A2CD9E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E639D38-86E2-5FD6-07EF-022D9380B56F}"/>
              </a:ext>
            </a:extLst>
          </p:cNvPr>
          <p:cNvSpPr>
            <a:spLocks noGrp="1"/>
          </p:cNvSpPr>
          <p:nvPr>
            <p:ph type="body" idx="1"/>
          </p:nvPr>
        </p:nvSpPr>
        <p:spPr/>
        <p:txBody>
          <a:bodyPr/>
          <a:lstStyle/>
          <a:p>
            <a:r>
              <a:rPr lang="zh-TW" altLang="en-US" dirty="0"/>
              <a:t>週期 對稱 乘開 因數分解</a:t>
            </a:r>
            <a:endParaRPr lang="zh-CN" altLang="en-US" dirty="0"/>
          </a:p>
        </p:txBody>
      </p:sp>
      <p:sp>
        <p:nvSpPr>
          <p:cNvPr id="4" name="灯片编号占位符 3">
            <a:extLst>
              <a:ext uri="{FF2B5EF4-FFF2-40B4-BE49-F238E27FC236}">
                <a16:creationId xmlns:a16="http://schemas.microsoft.com/office/drawing/2014/main" id="{2F59E0BC-9994-BD6D-264E-E0667D335BF2}"/>
              </a:ext>
            </a:extLst>
          </p:cNvPr>
          <p:cNvSpPr>
            <a:spLocks noGrp="1"/>
          </p:cNvSpPr>
          <p:nvPr>
            <p:ph type="sldNum" sz="quarter" idx="10"/>
          </p:nvPr>
        </p:nvSpPr>
        <p:spPr/>
        <p:txBody>
          <a:bodyPr/>
          <a:lstStyle/>
          <a:p>
            <a:fld id="{AB2A0F9D-3357-4A94-85C8-3B842B870DC6}" type="slidenum">
              <a:rPr lang="zh-CN" altLang="en-US" smtClean="0"/>
              <a:t>37</a:t>
            </a:fld>
            <a:endParaRPr lang="zh-CN" altLang="en-US"/>
          </a:p>
        </p:txBody>
      </p:sp>
    </p:spTree>
    <p:extLst>
      <p:ext uri="{BB962C8B-B14F-4D97-AF65-F5344CB8AC3E}">
        <p14:creationId xmlns:p14="http://schemas.microsoft.com/office/powerpoint/2010/main" val="92894111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4822-BD17-88AB-3290-53FD969EE3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8710FC-FAD8-4E01-F822-2E1B4FB66DE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E8D3E1-C122-CC2C-B776-C18E2418546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AD84905-B988-A6F8-C05E-6D590B4235A8}"/>
              </a:ext>
            </a:extLst>
          </p:cNvPr>
          <p:cNvSpPr>
            <a:spLocks noGrp="1"/>
          </p:cNvSpPr>
          <p:nvPr>
            <p:ph type="sldNum" sz="quarter" idx="10"/>
          </p:nvPr>
        </p:nvSpPr>
        <p:spPr/>
        <p:txBody>
          <a:bodyPr/>
          <a:lstStyle/>
          <a:p>
            <a:fld id="{AB2A0F9D-3357-4A94-85C8-3B842B870DC6}" type="slidenum">
              <a:rPr lang="zh-CN" altLang="en-US" smtClean="0"/>
              <a:t>38</a:t>
            </a:fld>
            <a:endParaRPr lang="zh-CN" altLang="en-US"/>
          </a:p>
        </p:txBody>
      </p:sp>
    </p:spTree>
    <p:extLst>
      <p:ext uri="{BB962C8B-B14F-4D97-AF65-F5344CB8AC3E}">
        <p14:creationId xmlns:p14="http://schemas.microsoft.com/office/powerpoint/2010/main" val="311211154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19A2F-9E4E-D181-1902-1749DA4B2CA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62B3D7-9781-C512-33B3-5DB3BDF95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269E73-45AC-A2A0-A412-2013E3E843B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ED038E25-248F-EBF8-5B14-EACA549D19AF}"/>
              </a:ext>
            </a:extLst>
          </p:cNvPr>
          <p:cNvSpPr>
            <a:spLocks noGrp="1"/>
          </p:cNvSpPr>
          <p:nvPr>
            <p:ph type="sldNum" sz="quarter" idx="10"/>
          </p:nvPr>
        </p:nvSpPr>
        <p:spPr/>
        <p:txBody>
          <a:bodyPr/>
          <a:lstStyle/>
          <a:p>
            <a:fld id="{AB2A0F9D-3357-4A94-85C8-3B842B870DC6}" type="slidenum">
              <a:rPr lang="zh-CN" altLang="en-US" smtClean="0"/>
              <a:t>39</a:t>
            </a:fld>
            <a:endParaRPr lang="zh-CN" altLang="en-US"/>
          </a:p>
        </p:txBody>
      </p:sp>
    </p:spTree>
    <p:extLst>
      <p:ext uri="{BB962C8B-B14F-4D97-AF65-F5344CB8AC3E}">
        <p14:creationId xmlns:p14="http://schemas.microsoft.com/office/powerpoint/2010/main" val="3125362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隨著近年來量子電腦的能力越來越強大，許多的公鑰加密系統都受到了威脅。因為當</a:t>
            </a:r>
            <a:r>
              <a:rPr lang="en-US" altLang="zh-TW" dirty="0" err="1"/>
              <a:t>shor</a:t>
            </a:r>
            <a:r>
              <a:rPr lang="zh-TW" altLang="en-US" dirty="0"/>
              <a:t>演算法搭載一台運算量強的量子電腦時，將能有效破解目前廣返使用的加密複雜數學問題，特別是</a:t>
            </a:r>
            <a:r>
              <a:rPr lang="en-US" altLang="zh-TW" dirty="0"/>
              <a:t>RSA</a:t>
            </a:r>
            <a:r>
              <a:rPr lang="zh-TW" altLang="en-US" dirty="0"/>
              <a:t>與</a:t>
            </a:r>
            <a:r>
              <a:rPr lang="en-US" altLang="zh-TW" dirty="0"/>
              <a:t>ECC</a:t>
            </a:r>
            <a:r>
              <a:rPr lang="zh-TW" altLang="en-US" dirty="0"/>
              <a:t>，因此</a:t>
            </a:r>
            <a:r>
              <a:rPr lang="en-US" altLang="zh-TW" dirty="0"/>
              <a:t>NIST</a:t>
            </a:r>
            <a:r>
              <a:rPr lang="zh-TW" altLang="en-US" dirty="0"/>
              <a:t>美國國家標準技術研究所在</a:t>
            </a:r>
            <a:r>
              <a:rPr lang="en-US" altLang="zh-TW" dirty="0"/>
              <a:t>2016</a:t>
            </a:r>
            <a:r>
              <a:rPr lang="zh-TW" altLang="en-US" dirty="0"/>
              <a:t>年啟動了後量子加密標準化過程，並在評估與分析後，在今年確定選擇了加密算法</a:t>
            </a:r>
            <a:r>
              <a:rPr lang="en-US" altLang="zh-TW" dirty="0"/>
              <a:t>ML-DSA</a:t>
            </a:r>
            <a:r>
              <a:rPr lang="zh-TW" altLang="en-US" dirty="0"/>
              <a:t>作為標準的一部分，其前身是</a:t>
            </a:r>
            <a:r>
              <a:rPr lang="en-US" altLang="zh-TW" dirty="0"/>
              <a:t>CRYSTAL-DILITHIUM</a:t>
            </a:r>
            <a:r>
              <a:rPr lang="zh-TW" altLang="en-US" dirty="0"/>
              <a:t>。</a:t>
            </a:r>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extLst>
      <p:ext uri="{BB962C8B-B14F-4D97-AF65-F5344CB8AC3E}">
        <p14:creationId xmlns:p14="http://schemas.microsoft.com/office/powerpoint/2010/main" val="3081197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B057-C50E-AA97-69E5-5963A14BFEE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F64E060-0BBB-1F41-31B3-CCA3E119E2A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CAC9F06-9DAE-A7B3-8E52-A49D512C93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A41A173D-5E1B-777D-2B3A-D76114AA222A}"/>
              </a:ext>
            </a:extLst>
          </p:cNvPr>
          <p:cNvSpPr>
            <a:spLocks noGrp="1"/>
          </p:cNvSpPr>
          <p:nvPr>
            <p:ph type="sldNum" sz="quarter" idx="10"/>
          </p:nvPr>
        </p:nvSpPr>
        <p:spPr/>
        <p:txBody>
          <a:bodyPr/>
          <a:lstStyle/>
          <a:p>
            <a:fld id="{AB2A0F9D-3357-4A94-85C8-3B842B870DC6}" type="slidenum">
              <a:rPr lang="zh-CN" altLang="en-US" smtClean="0"/>
              <a:t>40</a:t>
            </a:fld>
            <a:endParaRPr lang="zh-CN" altLang="en-US"/>
          </a:p>
        </p:txBody>
      </p:sp>
    </p:spTree>
    <p:extLst>
      <p:ext uri="{BB962C8B-B14F-4D97-AF65-F5344CB8AC3E}">
        <p14:creationId xmlns:p14="http://schemas.microsoft.com/office/powerpoint/2010/main" val="23762501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4555F-FEB4-31E2-5B6B-F6522BCBC4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AB740B-A327-187E-CF8D-249029DE273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F8013D-E705-E7E8-A164-D9BC83240FFB}"/>
              </a:ext>
            </a:extLst>
          </p:cNvPr>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TW" altLang="en-US" dirty="0"/>
              <a:t>補</a:t>
            </a:r>
            <a:r>
              <a:rPr lang="en-US" altLang="zh-TW" dirty="0"/>
              <a:t>:</a:t>
            </a:r>
            <a:endParaRPr lang="en-US" altLang="zh-CN" dirty="0"/>
          </a:p>
          <a:p>
            <a:r>
              <a:rPr lang="en-US" altLang="zh-TW" dirty="0" err="1"/>
              <a:t>Zq</a:t>
            </a:r>
            <a:r>
              <a:rPr lang="en-US" altLang="zh-TW" dirty="0"/>
              <a:t>[n]/(xn+1):</a:t>
            </a:r>
            <a:r>
              <a:rPr lang="zh-TW" altLang="en-US" dirty="0"/>
              <a:t>模 </a:t>
            </a:r>
            <a:r>
              <a:rPr lang="en-US" altLang="zh-TW" dirty="0"/>
              <a:t>xn+1</a:t>
            </a:r>
            <a:r>
              <a:rPr lang="zh-TW" altLang="en-US" dirty="0"/>
              <a:t>的有限域多項式環 </a:t>
            </a:r>
            <a:r>
              <a:rPr lang="en-US" altLang="zh-TW" dirty="0" err="1"/>
              <a:t>Zq</a:t>
            </a:r>
            <a:r>
              <a:rPr lang="en-US" altLang="zh-TW" dirty="0"/>
              <a:t>[n]</a:t>
            </a:r>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59C1AE75-5B43-B964-8BDB-9B42DFA870BD}"/>
              </a:ext>
            </a:extLst>
          </p:cNvPr>
          <p:cNvSpPr>
            <a:spLocks noGrp="1"/>
          </p:cNvSpPr>
          <p:nvPr>
            <p:ph type="sldNum" sz="quarter" idx="10"/>
          </p:nvPr>
        </p:nvSpPr>
        <p:spPr/>
        <p:txBody>
          <a:bodyPr/>
          <a:lstStyle/>
          <a:p>
            <a:fld id="{AB2A0F9D-3357-4A94-85C8-3B842B870DC6}" type="slidenum">
              <a:rPr lang="zh-CN" altLang="en-US" smtClean="0"/>
              <a:t>41</a:t>
            </a:fld>
            <a:endParaRPr lang="zh-CN" altLang="en-US"/>
          </a:p>
        </p:txBody>
      </p:sp>
    </p:spTree>
    <p:extLst>
      <p:ext uri="{BB962C8B-B14F-4D97-AF65-F5344CB8AC3E}">
        <p14:creationId xmlns:p14="http://schemas.microsoft.com/office/powerpoint/2010/main" val="8885588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42</a:t>
            </a:fld>
            <a:endParaRPr lang="zh-CN" altLang="en-US"/>
          </a:p>
        </p:txBody>
      </p:sp>
    </p:spTree>
    <p:extLst>
      <p:ext uri="{BB962C8B-B14F-4D97-AF65-F5344CB8AC3E}">
        <p14:creationId xmlns:p14="http://schemas.microsoft.com/office/powerpoint/2010/main" val="290193550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BE3F1-CFB5-649A-4C25-B162F7488A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6143B7-E62B-78DA-7390-A73625FB42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565B934-9E91-17FB-DBB2-27EB10FE353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週期 對稱 乘開 因數分解</a:t>
            </a:r>
            <a:endParaRPr lang="zh-CN" altLang="en-US" dirty="0"/>
          </a:p>
          <a:p>
            <a:endParaRPr lang="zh-CN" altLang="en-US" dirty="0"/>
          </a:p>
        </p:txBody>
      </p:sp>
      <p:sp>
        <p:nvSpPr>
          <p:cNvPr id="4" name="灯片编号占位符 3">
            <a:extLst>
              <a:ext uri="{FF2B5EF4-FFF2-40B4-BE49-F238E27FC236}">
                <a16:creationId xmlns:a16="http://schemas.microsoft.com/office/drawing/2014/main" id="{2F048522-6664-883D-4642-6D5A75843447}"/>
              </a:ext>
            </a:extLst>
          </p:cNvPr>
          <p:cNvSpPr>
            <a:spLocks noGrp="1"/>
          </p:cNvSpPr>
          <p:nvPr>
            <p:ph type="sldNum" sz="quarter" idx="10"/>
          </p:nvPr>
        </p:nvSpPr>
        <p:spPr/>
        <p:txBody>
          <a:bodyPr/>
          <a:lstStyle/>
          <a:p>
            <a:fld id="{AB2A0F9D-3357-4A94-85C8-3B842B870DC6}" type="slidenum">
              <a:rPr lang="zh-CN" altLang="en-US" smtClean="0"/>
              <a:t>43</a:t>
            </a:fld>
            <a:endParaRPr lang="zh-CN" altLang="en-US"/>
          </a:p>
        </p:txBody>
      </p:sp>
    </p:spTree>
    <p:extLst>
      <p:ext uri="{BB962C8B-B14F-4D97-AF65-F5344CB8AC3E}">
        <p14:creationId xmlns:p14="http://schemas.microsoft.com/office/powerpoint/2010/main" val="7458636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ECFD8-9A66-2FDF-E8F1-622607662DA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133C2A9-889C-4FA3-8C27-A1739BD1C46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149B80-963E-362B-E82D-648A3668B22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960FC79-31D3-3B21-F2AB-E8C150A389EA}"/>
              </a:ext>
            </a:extLst>
          </p:cNvPr>
          <p:cNvSpPr>
            <a:spLocks noGrp="1"/>
          </p:cNvSpPr>
          <p:nvPr>
            <p:ph type="sldNum" sz="quarter" idx="10"/>
          </p:nvPr>
        </p:nvSpPr>
        <p:spPr/>
        <p:txBody>
          <a:bodyPr/>
          <a:lstStyle/>
          <a:p>
            <a:fld id="{F4F633F3-5D0E-4770-8750-05DED033C41B}" type="slidenum">
              <a:rPr lang="zh-CN" altLang="en-US" smtClean="0"/>
              <a:t>44</a:t>
            </a:fld>
            <a:endParaRPr lang="zh-CN" altLang="en-US"/>
          </a:p>
        </p:txBody>
      </p:sp>
    </p:spTree>
    <p:extLst>
      <p:ext uri="{BB962C8B-B14F-4D97-AF65-F5344CB8AC3E}">
        <p14:creationId xmlns:p14="http://schemas.microsoft.com/office/powerpoint/2010/main" val="23877884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NTT</a:t>
            </a:r>
            <a:r>
              <a:rPr lang="zh-TW" altLang="en-US" dirty="0"/>
              <a:t>透過使用點對點乘法來減少多項式乘法的複雜度，從 </a:t>
            </a:r>
            <a:r>
              <a:rPr lang="en-US" altLang="zh-TW" dirty="0"/>
              <a:t>O(n^2) </a:t>
            </a:r>
            <a:r>
              <a:rPr lang="zh-TW" altLang="en-US" dirty="0"/>
              <a:t>降到 </a:t>
            </a:r>
            <a:r>
              <a:rPr lang="en-US" altLang="zh-TW" dirty="0"/>
              <a:t>O(</a:t>
            </a:r>
            <a:r>
              <a:rPr lang="en-US" altLang="zh-TW" dirty="0" err="1"/>
              <a:t>nlog⁡n</a:t>
            </a:r>
            <a:r>
              <a:rPr lang="en-US" altLang="zh-TW" dirty="0"/>
              <a:t>)</a:t>
            </a:r>
            <a:r>
              <a:rPr lang="zh-TW" altLang="en-US" dirty="0"/>
              <a:t>，在實作上有兩種方式可以實現</a:t>
            </a:r>
            <a:r>
              <a:rPr lang="en-US" altLang="zh-TW" dirty="0"/>
              <a:t>NTT</a:t>
            </a:r>
            <a:r>
              <a:rPr lang="zh-TW" altLang="en-US" dirty="0"/>
              <a:t>的運算，一種是</a:t>
            </a:r>
            <a:r>
              <a:rPr lang="en-US" altLang="zh-TW" dirty="0"/>
              <a:t>memory-based</a:t>
            </a:r>
            <a:r>
              <a:rPr lang="zh-TW" altLang="en-US" dirty="0"/>
              <a:t>的</a:t>
            </a:r>
            <a:r>
              <a:rPr lang="en-US" altLang="zh-TW" dirty="0"/>
              <a:t>NTT</a:t>
            </a:r>
            <a:r>
              <a:rPr lang="zh-TW" altLang="en-US" dirty="0"/>
              <a:t>，他的優點是硬體資源消耗較少，但是因為記憶體的輸出會限制同一時間能使用</a:t>
            </a:r>
            <a:r>
              <a:rPr lang="en-US" altLang="zh-TW" dirty="0"/>
              <a:t>BUs</a:t>
            </a:r>
            <a:r>
              <a:rPr lang="zh-TW" altLang="en-US" dirty="0"/>
              <a:t>的數量，所以限制了</a:t>
            </a:r>
            <a:r>
              <a:rPr lang="en-US" altLang="zh-TW" dirty="0"/>
              <a:t>NTT</a:t>
            </a:r>
            <a:r>
              <a:rPr lang="zh-TW" altLang="en-US" dirty="0"/>
              <a:t>加速的潛力，又因為要控制記憶體需要複雜的控制單元，會增加</a:t>
            </a:r>
            <a:r>
              <a:rPr lang="en-US" altLang="zh-TW" dirty="0"/>
              <a:t>worst-case</a:t>
            </a:r>
            <a:r>
              <a:rPr lang="zh-TW" altLang="en-US" dirty="0"/>
              <a:t>路徑時間，因此我選擇的是另一種</a:t>
            </a:r>
            <a:r>
              <a:rPr lang="en-US" altLang="zh-TW" dirty="0"/>
              <a:t>pipelined</a:t>
            </a:r>
            <a:r>
              <a:rPr lang="zh-TW" altLang="en-US" dirty="0"/>
              <a:t>的方法，非常適合加速</a:t>
            </a:r>
            <a:r>
              <a:rPr lang="en-US" altLang="zh-TW" dirty="0"/>
              <a:t>ML-DSA</a:t>
            </a:r>
            <a:r>
              <a:rPr lang="zh-TW" altLang="en-US" dirty="0"/>
              <a:t>，但是會有硬體消耗過度的擔憂，因此使用</a:t>
            </a:r>
            <a:r>
              <a:rPr lang="en-US" altLang="zh-TW" dirty="0"/>
              <a:t>Pipelined Radix-2 NTT Algorithm</a:t>
            </a:r>
            <a:r>
              <a:rPr lang="zh-TW" altLang="en-US" dirty="0"/>
              <a:t>來克服這個缺點。另外在</a:t>
            </a:r>
            <a:r>
              <a:rPr lang="en-US" altLang="zh-TW" dirty="0"/>
              <a:t>NTT</a:t>
            </a:r>
            <a:r>
              <a:rPr lang="zh-TW" altLang="en-US" dirty="0"/>
              <a:t>與逆</a:t>
            </a:r>
            <a:r>
              <a:rPr lang="en-US" altLang="zh-TW" dirty="0"/>
              <a:t>NTT</a:t>
            </a:r>
            <a:r>
              <a:rPr lang="zh-TW" altLang="en-US" dirty="0"/>
              <a:t>中會需要使用</a:t>
            </a:r>
            <a:r>
              <a:rPr lang="en-US" altLang="zh-TW" dirty="0"/>
              <a:t>bit-reverse</a:t>
            </a:r>
            <a:r>
              <a:rPr lang="zh-TW" altLang="en-US" dirty="0"/>
              <a:t>，因為會大量使用到</a:t>
            </a:r>
            <a:r>
              <a:rPr lang="en-US" altLang="zh-TW" dirty="0"/>
              <a:t>for</a:t>
            </a:r>
            <a:r>
              <a:rPr lang="zh-TW" altLang="en-US" dirty="0"/>
              <a:t>迴圈，會大幅提高運算速度，因此改用查表法替換。</a:t>
            </a:r>
            <a:endParaRPr lang="en-US" altLang="zh-TW" dirty="0"/>
          </a:p>
          <a:p>
            <a:endParaRPr lang="en-US" altLang="zh-TW" dirty="0"/>
          </a:p>
          <a:p>
            <a:r>
              <a:rPr lang="zh-TW" altLang="en-US" dirty="0"/>
              <a:t>根據</a:t>
            </a:r>
            <a:r>
              <a:rPr lang="en-US" altLang="zh-TW" dirty="0"/>
              <a:t>Data Flow Graph</a:t>
            </a:r>
            <a:r>
              <a:rPr lang="zh-TW" altLang="en-US" dirty="0"/>
              <a:t>去將硬體資源的平行度達到最高，因為在</a:t>
            </a:r>
            <a:r>
              <a:rPr lang="en-US" altLang="zh-TW" dirty="0"/>
              <a:t>keygen</a:t>
            </a:r>
            <a:r>
              <a:rPr lang="zh-TW" altLang="en-US" dirty="0"/>
              <a:t>、</a:t>
            </a:r>
            <a:r>
              <a:rPr lang="en-US" altLang="zh-TW" dirty="0"/>
              <a:t>sign</a:t>
            </a:r>
            <a:r>
              <a:rPr lang="zh-TW" altLang="en-US" dirty="0"/>
              <a:t>、</a:t>
            </a:r>
            <a:r>
              <a:rPr lang="en-US" altLang="zh-TW" dirty="0" err="1"/>
              <a:t>verifivation</a:t>
            </a:r>
            <a:r>
              <a:rPr lang="zh-TW" altLang="en-US" dirty="0"/>
              <a:t>三個步驟中都會使用到一些相同的模組，以及去規劃乘法器與除法器的應用。</a:t>
            </a:r>
            <a:endParaRPr lang="en-US" altLang="zh-TW" dirty="0"/>
          </a:p>
          <a:p>
            <a:endParaRPr lang="en-US" altLang="zh-TW" dirty="0"/>
          </a:p>
          <a:p>
            <a:r>
              <a:rPr lang="zh-TW" altLang="en-US" dirty="0"/>
              <a:t>在整個</a:t>
            </a:r>
            <a:r>
              <a:rPr lang="en-US" altLang="zh-TW" dirty="0"/>
              <a:t>ML-DSA</a:t>
            </a:r>
            <a:r>
              <a:rPr lang="zh-TW" altLang="en-US" dirty="0"/>
              <a:t>的演算法當中最重要的部分就是使用了</a:t>
            </a:r>
            <a:r>
              <a:rPr lang="en-US" altLang="zh-TW" dirty="0"/>
              <a:t>sha-3</a:t>
            </a:r>
            <a:r>
              <a:rPr lang="zh-TW" altLang="en-US" dirty="0"/>
              <a:t>當中的兩個哈希擴充函式，分別是</a:t>
            </a:r>
            <a:r>
              <a:rPr lang="en-US" altLang="zh-TW" dirty="0"/>
              <a:t>shake-128</a:t>
            </a:r>
            <a:r>
              <a:rPr lang="zh-TW" altLang="en-US" dirty="0"/>
              <a:t>與</a:t>
            </a:r>
            <a:r>
              <a:rPr lang="en-US" altLang="zh-TW" dirty="0"/>
              <a:t>shake256</a:t>
            </a:r>
            <a:r>
              <a:rPr lang="zh-TW" altLang="en-US" dirty="0"/>
              <a:t>，使用兩個能夠切換的模組，可以將運算速度提高。</a:t>
            </a:r>
            <a:endParaRPr lang="en-US" altLang="zh-TW" dirty="0"/>
          </a:p>
          <a:p>
            <a:endParaRPr lang="en-US" altLang="zh-TW" dirty="0"/>
          </a:p>
          <a:p>
            <a:endParaRPr lang="en-US" altLang="zh-TW"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45</a:t>
            </a:fld>
            <a:endParaRPr lang="zh-CN" altLang="en-US"/>
          </a:p>
        </p:txBody>
      </p:sp>
    </p:spTree>
    <p:extLst>
      <p:ext uri="{BB962C8B-B14F-4D97-AF65-F5344CB8AC3E}">
        <p14:creationId xmlns:p14="http://schemas.microsoft.com/office/powerpoint/2010/main" val="236011564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FFT</a:t>
            </a:r>
            <a:r>
              <a:rPr lang="zh-TW" altLang="en-US" dirty="0"/>
              <a:t>是利用旋轉因子的對稱性以及基偶性來化簡</a:t>
            </a:r>
            <a:r>
              <a:rPr lang="en-US" altLang="zh-TW" dirty="0"/>
              <a:t>DFT</a:t>
            </a:r>
            <a:r>
              <a:rPr lang="zh-TW" altLang="en-US" dirty="0"/>
              <a:t>，獲得以下蝶型單元，那我們的</a:t>
            </a:r>
            <a:r>
              <a:rPr lang="en-US" altLang="zh-TW" dirty="0"/>
              <a:t>FFT</a:t>
            </a:r>
            <a:r>
              <a:rPr lang="zh-TW" altLang="en-US" dirty="0"/>
              <a:t>會運用</a:t>
            </a:r>
            <a:r>
              <a:rPr lang="en-US" altLang="zh-TW" dirty="0"/>
              <a:t>3</a:t>
            </a:r>
            <a:r>
              <a:rPr lang="zh-TW" altLang="en-US" dirty="0"/>
              <a:t>層每層</a:t>
            </a:r>
            <a:r>
              <a:rPr lang="en-US" altLang="zh-TW" dirty="0"/>
              <a:t>4</a:t>
            </a:r>
            <a:r>
              <a:rPr lang="zh-TW" altLang="en-US" dirty="0"/>
              <a:t>個共</a:t>
            </a:r>
            <a:r>
              <a:rPr lang="en-US" altLang="zh-TW" dirty="0"/>
              <a:t>12</a:t>
            </a:r>
            <a:r>
              <a:rPr lang="zh-TW" altLang="en-US" dirty="0"/>
              <a:t>個來完成我們時域到頻域的轉換</a:t>
            </a:r>
            <a:endParaRPr lang="en-US" altLang="zh-TW" dirty="0"/>
          </a:p>
          <a:p>
            <a:endParaRPr lang="en-US" altLang="zh-CN" dirty="0"/>
          </a:p>
          <a:p>
            <a:r>
              <a:rPr lang="zh-TW" altLang="en-US" dirty="0"/>
              <a:t>問題</a:t>
            </a:r>
            <a:r>
              <a:rPr lang="en-US" altLang="zh-TW" dirty="0"/>
              <a:t>:</a:t>
            </a:r>
            <a:r>
              <a:rPr lang="zh-TW" altLang="en-US" dirty="0"/>
              <a:t>只用一個</a:t>
            </a:r>
            <a:r>
              <a:rPr lang="en-US" altLang="zh-TW" dirty="0"/>
              <a:t>butterfly unit</a:t>
            </a:r>
            <a:r>
              <a:rPr lang="zh-TW" altLang="en-US" dirty="0"/>
              <a:t>那</a:t>
            </a:r>
            <a:r>
              <a:rPr lang="en-US" altLang="zh-TW" dirty="0"/>
              <a:t>controller</a:t>
            </a:r>
            <a:r>
              <a:rPr lang="zh-TW" altLang="en-US" dirty="0"/>
              <a:t>怎麼去控制要運算哪個站存氣 </a:t>
            </a:r>
            <a:br>
              <a:rPr lang="en-US" altLang="zh-TW" dirty="0"/>
            </a:br>
            <a:r>
              <a:rPr lang="en-US" altLang="zh-TW" dirty="0"/>
              <a:t>s:</a:t>
            </a:r>
          </a:p>
          <a:p>
            <a:r>
              <a:rPr lang="en-US" altLang="zh-TW" dirty="0"/>
              <a:t>1.</a:t>
            </a:r>
            <a:r>
              <a:rPr lang="zh-TW" altLang="en-US" dirty="0"/>
              <a:t>用</a:t>
            </a:r>
            <a:r>
              <a:rPr lang="en-US" altLang="zh-TW" dirty="0"/>
              <a:t>2^n</a:t>
            </a:r>
            <a:r>
              <a:rPr lang="zh-TW" altLang="en-US" dirty="0"/>
              <a:t>方去處理，看距離多遠</a:t>
            </a:r>
            <a:r>
              <a:rPr lang="en-US" altLang="zh-TW" dirty="0"/>
              <a:t>stage1</a:t>
            </a:r>
            <a:r>
              <a:rPr lang="zh-TW" altLang="en-US" dirty="0"/>
              <a:t>就是</a:t>
            </a:r>
            <a:r>
              <a:rPr lang="en-US" altLang="zh-TW" dirty="0"/>
              <a:t>2^0</a:t>
            </a:r>
            <a:r>
              <a:rPr lang="zh-TW" altLang="en-US" dirty="0"/>
              <a:t>、</a:t>
            </a:r>
            <a:r>
              <a:rPr lang="en-US" altLang="zh-TW" dirty="0"/>
              <a:t>stage2</a:t>
            </a:r>
            <a:r>
              <a:rPr lang="zh-TW" altLang="en-US" dirty="0"/>
              <a:t>就是</a:t>
            </a:r>
            <a:r>
              <a:rPr lang="en-US" altLang="zh-TW" dirty="0"/>
              <a:t>2^1….</a:t>
            </a:r>
          </a:p>
          <a:p>
            <a:r>
              <a:rPr lang="en-US" altLang="zh-TW" dirty="0"/>
              <a:t>2.</a:t>
            </a:r>
            <a:r>
              <a:rPr lang="zh-TW" altLang="en-US" dirty="0"/>
              <a:t>如果要運算的暫存器是亂數的，可以用</a:t>
            </a:r>
            <a:r>
              <a:rPr lang="en-US" altLang="zh-TW" dirty="0" err="1"/>
              <a:t>lookuptable</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46</a:t>
            </a:fld>
            <a:endParaRPr lang="zh-CN" altLang="en-US"/>
          </a:p>
        </p:txBody>
      </p:sp>
    </p:spTree>
    <p:extLst>
      <p:ext uri="{BB962C8B-B14F-4D97-AF65-F5344CB8AC3E}">
        <p14:creationId xmlns:p14="http://schemas.microsoft.com/office/powerpoint/2010/main" val="2509804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t>Dilithium</a:t>
            </a:r>
            <a:r>
              <a:rPr lang="zh-TW" altLang="en-US" dirty="0"/>
              <a:t>依賴於模塊格子問題的最壞情況難度。</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它具有抵抗量子和傳統攻擊的潛力，並具有快速算術運算、密鑰和簽名小巧等優勢。</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與第三輪推薦的其他基於格子的算法（例如</a:t>
            </a:r>
            <a:r>
              <a:rPr lang="en-US" altLang="zh-TW" dirty="0" err="1"/>
              <a:t>Kyber</a:t>
            </a:r>
            <a:r>
              <a:rPr lang="zh-TW" altLang="en-US" dirty="0"/>
              <a:t>和</a:t>
            </a:r>
            <a:r>
              <a:rPr lang="en-US" altLang="zh-TW" dirty="0"/>
              <a:t>Falcon</a:t>
            </a:r>
            <a:r>
              <a:rPr lang="zh-TW" altLang="en-US" dirty="0"/>
              <a:t>）不同，</a:t>
            </a:r>
            <a:r>
              <a:rPr lang="en-US" altLang="zh-TW" dirty="0" err="1"/>
              <a:t>Dilithium</a:t>
            </a:r>
            <a:r>
              <a:rPr lang="en-US" altLang="zh-TW" dirty="0"/>
              <a:t> </a:t>
            </a:r>
            <a:r>
              <a:rPr lang="zh-TW" altLang="en-US" dirty="0"/>
              <a:t>使用均勻抽樣而非離散高斯分佈來生成秘密隨機數。這種方法極大地簡化了多項式的生成，並且能以恆定時間實作。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支撐</a:t>
            </a:r>
            <a:r>
              <a:rPr lang="en-US" altLang="zh-TW" dirty="0"/>
              <a:t>ML-DSA</a:t>
            </a:r>
            <a:r>
              <a:rPr lang="zh-TW" altLang="en-US" dirty="0"/>
              <a:t>安全性的核心難題包括錯誤學習問題（</a:t>
            </a:r>
            <a:r>
              <a:rPr lang="en-US" altLang="zh-TW" dirty="0"/>
              <a:t>MLWE</a:t>
            </a:r>
            <a:r>
              <a:rPr lang="zh-TW" altLang="en-US" dirty="0"/>
              <a:t>）和模塊最短整數解（</a:t>
            </a:r>
            <a:r>
              <a:rPr lang="en-US" altLang="zh-TW" dirty="0"/>
              <a:t>M-SIS</a:t>
            </a:r>
            <a:r>
              <a:rPr lang="zh-TW" altLang="en-US" dirty="0"/>
              <a:t>）問題，這些問題被證明難以破解。</a:t>
            </a:r>
            <a:r>
              <a:rPr lang="en-US" altLang="zh-TW" dirty="0"/>
              <a:t>MLWE</a:t>
            </a:r>
            <a:r>
              <a:rPr lang="zh-TW" altLang="en-US" dirty="0"/>
              <a:t>問題主要用於防止密鑰恢復，而</a:t>
            </a:r>
            <a:r>
              <a:rPr lang="en-US" altLang="zh-TW" dirty="0"/>
              <a:t>M-SIS</a:t>
            </a:r>
            <a:r>
              <a:rPr lang="zh-TW" altLang="en-US" dirty="0"/>
              <a:t>問題則用於防止簽名偽造</a:t>
            </a:r>
            <a:endParaRPr lang="zh-TW" altLang="en-US" sz="1200" b="1" dirty="0"/>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5</a:t>
            </a:fld>
            <a:endParaRPr lang="zh-CN" altLang="en-US"/>
          </a:p>
        </p:txBody>
      </p:sp>
    </p:spTree>
    <p:extLst>
      <p:ext uri="{BB962C8B-B14F-4D97-AF65-F5344CB8AC3E}">
        <p14:creationId xmlns:p14="http://schemas.microsoft.com/office/powerpoint/2010/main" val="3086853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t>ML-DSA </a:t>
            </a:r>
            <a:r>
              <a:rPr lang="zh-TW" altLang="en-US" dirty="0"/>
              <a:t>是一種類 </a:t>
            </a:r>
            <a:r>
              <a:rPr lang="en-US" altLang="zh-TW" dirty="0"/>
              <a:t>Schnorr </a:t>
            </a:r>
            <a:r>
              <a:rPr lang="zh-TW" altLang="en-US" dirty="0"/>
              <a:t>簽名，會使用</a:t>
            </a:r>
            <a:r>
              <a:rPr lang="en-US" altLang="zh-TW" dirty="0"/>
              <a:t>Fiat-Shamir With Aborts</a:t>
            </a:r>
            <a:r>
              <a:rPr lang="zh-TW" altLang="en-US" dirty="0"/>
              <a:t>方法來確保簽名的安全性，在</a:t>
            </a:r>
            <a:r>
              <a:rPr lang="en-US" altLang="zh-TW" dirty="0"/>
              <a:t>MLDSA</a:t>
            </a:r>
            <a:r>
              <a:rPr lang="zh-TW" altLang="en-US" dirty="0"/>
              <a:t>當中具體的流程如下。</a:t>
            </a:r>
            <a:br>
              <a:rPr lang="en-US" altLang="zh-TW" dirty="0"/>
            </a:br>
            <a:br>
              <a:rPr lang="en-US" altLang="zh-TW" dirty="0"/>
            </a:br>
            <a:r>
              <a:rPr lang="zh-TW" altLang="en-US" dirty="0"/>
              <a:t>承諾</a:t>
            </a:r>
            <a:r>
              <a:rPr lang="en-US" altLang="zh-TW" dirty="0"/>
              <a:t>:</a:t>
            </a:r>
            <a:r>
              <a:rPr lang="zh-TW" altLang="en-US" dirty="0"/>
              <a:t>簽名者生成隨機向量</a:t>
            </a:r>
            <a:r>
              <a:rPr lang="zh-TW" altLang="en-US" sz="1200" dirty="0"/>
              <a:t>𝑦∈𝑅𝑞</a:t>
            </a:r>
            <a:r>
              <a:rPr lang="en-US" altLang="zh-TW" sz="1200" dirty="0"/>
              <a:t>ℓ ,</a:t>
            </a:r>
            <a:r>
              <a:rPr lang="zh-TW" altLang="en-US" sz="1200" dirty="0"/>
              <a:t>他的係數相對較小，再</a:t>
            </a:r>
            <a:r>
              <a:rPr lang="en-US" altLang="zh-TW" sz="1200" dirty="0"/>
              <a:t>gama1-1</a:t>
            </a:r>
            <a:r>
              <a:rPr lang="zh-TW" altLang="en-US" sz="1200" dirty="0"/>
              <a:t>到負</a:t>
            </a:r>
            <a:r>
              <a:rPr lang="en-US" altLang="zh-TW" sz="1200" dirty="0"/>
              <a:t>gamma1</a:t>
            </a:r>
            <a:r>
              <a:rPr lang="zh-TW" altLang="en-US" sz="1200" dirty="0"/>
              <a:t>之間，計算承諾值</a:t>
            </a:r>
            <a:r>
              <a:rPr lang="en-US" altLang="zh-TW" sz="1200" dirty="0"/>
              <a:t>w=Ay</a:t>
            </a:r>
            <a:r>
              <a:rPr lang="zh-TW" altLang="en-US" sz="1200" dirty="0"/>
              <a:t>並對其進行四捨五入得到</a:t>
            </a:r>
            <a:r>
              <a:rPr lang="en-US" altLang="zh-TW" sz="1200" dirty="0"/>
              <a:t>w1</a:t>
            </a:r>
            <a:r>
              <a:rPr lang="zh-TW" altLang="en-US" sz="1200" dirty="0"/>
              <a:t>，向驗證者提供</a:t>
            </a:r>
            <a:r>
              <a:rPr lang="en-US" altLang="zh-TW" sz="1200" dirty="0"/>
              <a:t>w1</a:t>
            </a:r>
            <a:r>
              <a:rPr lang="zh-TW" altLang="en-US" sz="1200" dirty="0"/>
              <a:t>作為簽名承諾的一部分</a:t>
            </a:r>
            <a:endParaRPr lang="en-US" altLang="zh-TW" sz="1200" dirty="0"/>
          </a:p>
          <a:p>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挑戰</a:t>
            </a:r>
            <a:r>
              <a:rPr lang="en-US" altLang="zh-TW" sz="1200" dirty="0"/>
              <a:t>:</a:t>
            </a:r>
            <a:r>
              <a:rPr lang="zh-TW" altLang="en-US" sz="1200" dirty="0"/>
              <a:t>根據承諾 𝑤</a:t>
            </a:r>
            <a:r>
              <a:rPr lang="en-US" altLang="zh-TW" sz="1200" dirty="0"/>
              <a:t>1 </a:t>
            </a:r>
            <a:r>
              <a:rPr lang="zh-TW" altLang="en-US" sz="1200" dirty="0"/>
              <a:t>以及待簽名的消息代表 𝜇</a:t>
            </a:r>
            <a:r>
              <a:rPr lang="en-US" altLang="zh-TW" sz="1200" dirty="0"/>
              <a:t> </a:t>
            </a:r>
            <a:r>
              <a:rPr lang="zh-TW" altLang="en-US" sz="1200" dirty="0"/>
              <a:t>生成</a:t>
            </a:r>
            <a:r>
              <a:rPr lang="en-US" altLang="zh-TW" dirty="0">
                <a:latin typeface="Times New Roman" panose="02020603050405020304" pitchFamily="18" charset="0"/>
                <a:cs typeface="Times New Roman" panose="02020603050405020304" pitchFamily="18" charset="0"/>
              </a:rPr>
              <a:t>Challenge</a:t>
            </a:r>
            <a:r>
              <a:rPr lang="zh-TW" altLang="en-US" sz="1200" dirty="0"/>
              <a:t>。這個</a:t>
            </a:r>
            <a:r>
              <a:rPr lang="en-US" altLang="zh-TW" dirty="0">
                <a:latin typeface="Times New Roman" panose="02020603050405020304" pitchFamily="18" charset="0"/>
                <a:cs typeface="Times New Roman" panose="02020603050405020304" pitchFamily="18" charset="0"/>
              </a:rPr>
              <a:t>Challenge</a:t>
            </a:r>
            <a:r>
              <a:rPr lang="zh-TW" altLang="en-US" sz="1200" dirty="0"/>
              <a:t> 𝑐是通過對 𝑤</a:t>
            </a:r>
            <a:r>
              <a:rPr lang="en-US" altLang="zh-TW" sz="1200" dirty="0"/>
              <a:t>1 </a:t>
            </a:r>
            <a:r>
              <a:rPr lang="zh-TW" altLang="en-US" sz="1200" dirty="0"/>
              <a:t>和</a:t>
            </a:r>
            <a:r>
              <a:rPr lang="en-US" altLang="zh-TW" dirty="0">
                <a:latin typeface="Times New Roman" panose="02020603050405020304" pitchFamily="18" charset="0"/>
                <a:cs typeface="Times New Roman" panose="02020603050405020304" pitchFamily="18" charset="0"/>
              </a:rPr>
              <a:t>Message</a:t>
            </a:r>
            <a:r>
              <a:rPr lang="zh-TW" altLang="en-US" sz="1200" dirty="0"/>
              <a:t> 𝜇</a:t>
            </a:r>
            <a:r>
              <a:rPr lang="en-US" altLang="zh-TW" sz="1200" dirty="0"/>
              <a:t> </a:t>
            </a:r>
            <a:r>
              <a:rPr lang="zh-TW" altLang="en-US" sz="1200" dirty="0"/>
              <a:t>進行雜湊得到的，確保了隨機性和不可預測性</a:t>
            </a:r>
            <a:endParaRPr lang="en-US" altLang="zh-TW" dirty="0"/>
          </a:p>
          <a:p>
            <a:endParaRPr lang="en-US" altLang="zh-TW" dirty="0"/>
          </a:p>
          <a:p>
            <a:r>
              <a:rPr lang="zh-TW" altLang="en-US" dirty="0"/>
              <a:t>響應</a:t>
            </a:r>
            <a:r>
              <a:rPr lang="en-US" altLang="zh-TW" dirty="0"/>
              <a:t>:</a:t>
            </a:r>
            <a:r>
              <a:rPr lang="zh-TW" altLang="en-US" dirty="0"/>
              <a:t>簽名者使用挑戰 𝑐 計算響應 𝑧</a:t>
            </a:r>
            <a:r>
              <a:rPr lang="en-US" altLang="zh-TW" dirty="0"/>
              <a:t>=</a:t>
            </a:r>
            <a:r>
              <a:rPr lang="zh-TW" altLang="en-US" dirty="0"/>
              <a:t>𝑦</a:t>
            </a:r>
            <a:r>
              <a:rPr lang="en-US" altLang="zh-TW" dirty="0"/>
              <a:t>+</a:t>
            </a:r>
            <a:r>
              <a:rPr lang="zh-TW" altLang="en-US" dirty="0"/>
              <a:t>𝑆</a:t>
            </a:r>
            <a:r>
              <a:rPr lang="en-US" altLang="zh-TW" dirty="0"/>
              <a:t>1⋅</a:t>
            </a:r>
            <a:r>
              <a:rPr lang="zh-TW" altLang="en-US" dirty="0"/>
              <a:t>𝑐，其中 𝑆</a:t>
            </a:r>
            <a:r>
              <a:rPr lang="en-US" altLang="zh-TW" dirty="0"/>
              <a:t>1</a:t>
            </a:r>
            <a:r>
              <a:rPr lang="zh-TW" altLang="en-US" dirty="0"/>
              <a:t>是私鑰的一部分。</a:t>
            </a:r>
          </a:p>
          <a:p>
            <a:r>
              <a:rPr lang="zh-TW" altLang="en-US" dirty="0"/>
              <a:t>使用拒絕抽樣來檢查 𝑧是否符合特定的係數範圍。如果不符合，就重新生成新的 𝑦 並重複此過程，直到得到符合條件的 𝑧。</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提示值計算</a:t>
            </a:r>
            <a:r>
              <a:rPr lang="en-US" altLang="zh-TW" dirty="0"/>
              <a:t>:</a:t>
            </a:r>
            <a:r>
              <a:rPr lang="zh-TW" altLang="en-US" sz="1200" dirty="0"/>
              <a:t>為了使驗證者能夠從 𝑧和壓縮的公鑰值 𝑡</a:t>
            </a:r>
            <a:r>
              <a:rPr lang="en-US" altLang="zh-TW" sz="1200" dirty="0"/>
              <a:t>1</a:t>
            </a:r>
            <a:r>
              <a:rPr lang="zh-TW" altLang="en-US" sz="1200" dirty="0"/>
              <a:t>中重建承諾值 𝑤</a:t>
            </a:r>
            <a:r>
              <a:rPr lang="en-US" altLang="zh-TW" sz="1200" dirty="0"/>
              <a:t>1​ </a:t>
            </a:r>
            <a:r>
              <a:rPr lang="zh-TW" altLang="en-US" sz="1200" dirty="0"/>
              <a:t>，簽名者還必須計算一個提示值 </a:t>
            </a:r>
            <a:r>
              <a:rPr lang="en-US" altLang="zh-TW" sz="1200" dirty="0"/>
              <a:t>ℎ∈</a:t>
            </a:r>
            <a:r>
              <a:rPr lang="zh-TW" altLang="en-US" sz="1200" dirty="0"/>
              <a:t>𝑅𝑞𝑘</a:t>
            </a:r>
            <a:r>
              <a:rPr lang="en-US" altLang="zh-TW" sz="1200" dirty="0"/>
              <a:t>​  </a:t>
            </a:r>
            <a:r>
              <a:rPr lang="zh-TW" altLang="en-US" sz="1200" dirty="0"/>
              <a:t>並將其包含在簽名中。這是為了保證驗證者在驗證時有足夠的資訊進行重建。</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組合簽名</a:t>
            </a:r>
            <a:r>
              <a:rPr lang="en-US" altLang="zh-TW" dirty="0"/>
              <a:t>:</a:t>
            </a:r>
            <a:r>
              <a:rPr lang="zh-TW" altLang="en-US" sz="1200" dirty="0"/>
              <a:t>最終簽名由三部分組成：四捨五入後的承諾 𝑤</a:t>
            </a:r>
            <a:r>
              <a:rPr lang="en-US" altLang="zh-TW" sz="1200" dirty="0"/>
              <a:t>1 </a:t>
            </a:r>
            <a:r>
              <a:rPr lang="zh-TW" altLang="en-US" sz="1200" dirty="0"/>
              <a:t>、響應 𝑧和提示值 </a:t>
            </a:r>
            <a:r>
              <a:rPr lang="en-US" altLang="zh-TW" sz="1200" dirty="0"/>
              <a:t>ℎ</a:t>
            </a:r>
            <a:r>
              <a:rPr lang="zh-TW" altLang="en-US" sz="1200" dirty="0"/>
              <a:t>。</a:t>
            </a:r>
            <a:endParaRPr lang="en-US" altLang="zh-TW" sz="1200"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拒絕抽樣二次驗證</a:t>
            </a:r>
            <a:r>
              <a:rPr lang="en-US" altLang="zh-TW" dirty="0"/>
              <a:t>:</a:t>
            </a:r>
            <a:r>
              <a:rPr lang="zh-TW" altLang="en-US" sz="1200" dirty="0"/>
              <a:t>為了確保簽名的正確性，第二階段的拒絕抽樣必須進行（在 </a:t>
            </a:r>
            <a:r>
              <a:rPr lang="en-US" altLang="zh-TW" sz="1200" dirty="0"/>
              <a:t>Algorithm 7 </a:t>
            </a:r>
            <a:r>
              <a:rPr lang="zh-TW" altLang="en-US" sz="1200" dirty="0"/>
              <a:t>的第 </a:t>
            </a:r>
            <a:r>
              <a:rPr lang="en-US" altLang="zh-TW" sz="1200" dirty="0"/>
              <a:t>28 </a:t>
            </a:r>
            <a:r>
              <a:rPr lang="zh-TW" altLang="en-US" sz="1200" dirty="0"/>
              <a:t>行所述），以進一步減少簽名值中任何偏差。</a:t>
            </a:r>
          </a:p>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extLst>
      <p:ext uri="{BB962C8B-B14F-4D97-AF65-F5344CB8AC3E}">
        <p14:creationId xmlns:p14="http://schemas.microsoft.com/office/powerpoint/2010/main" val="1555333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剛剛有提到</a:t>
            </a:r>
            <a:r>
              <a:rPr lang="en-US" altLang="zh-TW" dirty="0"/>
              <a:t>MLWE</a:t>
            </a:r>
            <a:r>
              <a:rPr lang="zh-TW" altLang="en-US" dirty="0"/>
              <a:t>是這個演算法的安全性核心，我們這邊用一個數值例來講解</a:t>
            </a:r>
            <a:r>
              <a:rPr lang="en-US" altLang="zh-TW" dirty="0"/>
              <a:t>MLWE</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2*2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s1</a:t>
            </a:r>
            <a:r>
              <a:rPr lang="zh-TW" altLang="en-US" dirty="0"/>
              <a:t>跟</a:t>
            </a:r>
            <a:r>
              <a:rPr lang="en-US" altLang="zh-TW" dirty="0"/>
              <a:t>s2</a:t>
            </a:r>
            <a:r>
              <a:rPr lang="zh-TW" altLang="en-US" dirty="0"/>
              <a:t>。經過隨經產生的結果再經過右邊的運算，我們先將</a:t>
            </a:r>
            <a:r>
              <a:rPr lang="en-US" altLang="zh-TW" dirty="0"/>
              <a:t>A</a:t>
            </a:r>
            <a:r>
              <a:rPr lang="zh-TW" altLang="en-US" dirty="0"/>
              <a:t>與</a:t>
            </a:r>
            <a:r>
              <a:rPr lang="en-US" altLang="zh-TW" dirty="0"/>
              <a:t>s1</a:t>
            </a:r>
            <a:r>
              <a:rPr lang="zh-TW" altLang="en-US" dirty="0"/>
              <a:t>做相乘，再加上</a:t>
            </a:r>
            <a:r>
              <a:rPr lang="en-US" altLang="zh-TW" dirty="0"/>
              <a:t>s2</a:t>
            </a:r>
            <a:r>
              <a:rPr lang="zh-TW" altLang="en-US" dirty="0"/>
              <a:t>，然後再去做餘</a:t>
            </a:r>
            <a:r>
              <a:rPr lang="en-US" altLang="zh-TW" dirty="0"/>
              <a:t>q</a:t>
            </a:r>
            <a:r>
              <a:rPr lang="zh-TW" altLang="en-US" dirty="0"/>
              <a:t>的動作，最後我們就會得到</a:t>
            </a:r>
            <a:r>
              <a:rPr lang="en-US" altLang="zh-TW" dirty="0"/>
              <a:t>t</a:t>
            </a:r>
            <a:r>
              <a:rPr lang="zh-TW" altLang="en-US" dirty="0"/>
              <a:t>。我們的公鑰最主要的訊息就是</a:t>
            </a:r>
            <a:r>
              <a:rPr lang="en-US" altLang="zh-TW" dirty="0"/>
              <a:t>A</a:t>
            </a:r>
            <a:r>
              <a:rPr lang="zh-TW" altLang="en-US" dirty="0"/>
              <a:t>與</a:t>
            </a:r>
            <a:r>
              <a:rPr lang="en-US" altLang="zh-TW" dirty="0"/>
              <a:t>t</a:t>
            </a:r>
            <a:r>
              <a:rPr lang="zh-TW" altLang="en-US" dirty="0"/>
              <a:t>，再上面的運算我們可以發現，如果我們要透過</a:t>
            </a:r>
            <a:r>
              <a:rPr lang="en-US" altLang="zh-TW" dirty="0"/>
              <a:t>A</a:t>
            </a:r>
            <a:r>
              <a:rPr lang="zh-TW" altLang="en-US" dirty="0"/>
              <a:t>與</a:t>
            </a:r>
            <a:r>
              <a:rPr lang="en-US" altLang="zh-TW" dirty="0"/>
              <a:t>t</a:t>
            </a:r>
            <a:r>
              <a:rPr lang="zh-TW" altLang="en-US" dirty="0"/>
              <a:t>去反推出</a:t>
            </a:r>
            <a:r>
              <a:rPr lang="en-US" altLang="zh-TW" dirty="0"/>
              <a:t>s1</a:t>
            </a:r>
            <a:r>
              <a:rPr lang="zh-TW" altLang="en-US" dirty="0"/>
              <a:t>是非常困難的，因為有加上隨機向量</a:t>
            </a:r>
            <a:r>
              <a:rPr lang="en-US" altLang="zh-TW" dirty="0"/>
              <a:t>s2</a:t>
            </a:r>
            <a:r>
              <a:rPr lang="zh-TW" altLang="en-US" dirty="0"/>
              <a:t>。我們再將這個問題放置到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的多項式環上，具體來說就是</a:t>
            </a:r>
            <a:r>
              <a:rPr lang="en-US" altLang="zh-TW" dirty="0"/>
              <a:t>A</a:t>
            </a:r>
            <a:r>
              <a:rPr lang="zh-TW" altLang="en-US" dirty="0"/>
              <a:t>的每個元素會有</a:t>
            </a:r>
            <a:r>
              <a:rPr lang="en-US" altLang="zh-TW" dirty="0"/>
              <a:t>256</a:t>
            </a:r>
            <a:r>
              <a:rPr lang="zh-TW" altLang="en-US" dirty="0"/>
              <a:t>項，分別代表常數到</a:t>
            </a:r>
            <a:r>
              <a:rPr lang="en-US" altLang="zh-TW" dirty="0"/>
              <a:t>x^255</a:t>
            </a:r>
            <a:r>
              <a:rPr lang="zh-TW" altLang="en-US" dirty="0"/>
              <a:t>次的係數，這樣子別人想要推出</a:t>
            </a:r>
            <a:r>
              <a:rPr lang="en-US" altLang="zh-TW" dirty="0"/>
              <a:t>s1</a:t>
            </a:r>
            <a:r>
              <a:rPr lang="zh-TW" altLang="en-US" dirty="0"/>
              <a:t>就會變得更加困難。</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extLst>
      <p:ext uri="{BB962C8B-B14F-4D97-AF65-F5344CB8AC3E}">
        <p14:creationId xmlns:p14="http://schemas.microsoft.com/office/powerpoint/2010/main" val="108426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那另外一個問題是</a:t>
            </a:r>
            <a:r>
              <a:rPr lang="en-US" altLang="zh-TW" dirty="0"/>
              <a:t>MSIS</a:t>
            </a:r>
            <a:r>
              <a:rPr lang="zh-TW" altLang="en-US" dirty="0"/>
              <a:t>問題，主要是用來防止簽名偽造</a:t>
            </a:r>
            <a:r>
              <a:rPr lang="zh-TW" altLang="en-US" b="0" dirty="0"/>
              <a:t>，那我們這邊一樣用一個數值例來講解，</a:t>
            </a:r>
            <a:r>
              <a:rPr lang="zh-TW" altLang="en-US" dirty="0"/>
              <a:t>首先我們先設一個質數</a:t>
            </a:r>
            <a:r>
              <a:rPr lang="en-US" altLang="zh-TW" dirty="0"/>
              <a:t>q</a:t>
            </a:r>
            <a:r>
              <a:rPr lang="zh-TW" altLang="en-US" dirty="0"/>
              <a:t>為</a:t>
            </a:r>
            <a:r>
              <a:rPr lang="en-US" altLang="zh-TW" dirty="0"/>
              <a:t>7</a:t>
            </a:r>
            <a:r>
              <a:rPr lang="zh-TW" altLang="en-US" dirty="0"/>
              <a:t>，接下來隨機產生一個</a:t>
            </a:r>
            <a:r>
              <a:rPr lang="en-US" altLang="zh-TW" dirty="0"/>
              <a:t>3*2</a:t>
            </a:r>
            <a:r>
              <a:rPr lang="zh-TW" altLang="en-US" dirty="0"/>
              <a:t>的矩陣</a:t>
            </a:r>
            <a:r>
              <a:rPr lang="en-US" altLang="zh-TW" dirty="0"/>
              <a:t>A</a:t>
            </a:r>
            <a:r>
              <a:rPr lang="zh-TW" altLang="en-US" dirty="0"/>
              <a:t>，再產生兩個</a:t>
            </a:r>
            <a:r>
              <a:rPr lang="en-US" altLang="zh-TW" dirty="0"/>
              <a:t>2*1</a:t>
            </a:r>
            <a:r>
              <a:rPr lang="zh-TW" altLang="en-US" dirty="0"/>
              <a:t>的向量分別是</a:t>
            </a:r>
            <a:r>
              <a:rPr lang="en-US" altLang="zh-TW" dirty="0"/>
              <a:t>z</a:t>
            </a:r>
            <a:r>
              <a:rPr lang="zh-TW" altLang="en-US" dirty="0"/>
              <a:t>跟</a:t>
            </a:r>
            <a:r>
              <a:rPr lang="en-US" altLang="zh-TW" dirty="0"/>
              <a:t>u</a:t>
            </a:r>
            <a:r>
              <a:rPr lang="zh-TW" altLang="en-US" dirty="0"/>
              <a:t>。那這個問題的主要目標是要找出向量</a:t>
            </a:r>
            <a:r>
              <a:rPr lang="en-US" altLang="zh-TW" dirty="0"/>
              <a:t>z</a:t>
            </a:r>
            <a:r>
              <a:rPr lang="zh-TW" altLang="en-US" dirty="0"/>
              <a:t>跟</a:t>
            </a:r>
            <a:r>
              <a:rPr lang="en-US" altLang="zh-TW" dirty="0"/>
              <a:t>u</a:t>
            </a:r>
            <a:r>
              <a:rPr lang="zh-TW" altLang="en-US" dirty="0"/>
              <a:t>能夠使得</a:t>
            </a:r>
            <a:r>
              <a:rPr lang="en-US" altLang="zh-TW" dirty="0" err="1"/>
              <a:t>Az+u</a:t>
            </a:r>
            <a:r>
              <a:rPr lang="en-US" altLang="zh-TW" dirty="0"/>
              <a:t> mod q = 0</a:t>
            </a:r>
            <a:r>
              <a:rPr lang="zh-TW" altLang="en-US" dirty="0"/>
              <a:t>。那就亂猜</a:t>
            </a:r>
            <a:r>
              <a:rPr lang="en-US" altLang="zh-TW" dirty="0"/>
              <a:t>z</a:t>
            </a:r>
            <a:r>
              <a:rPr lang="zh-TW" altLang="en-US" dirty="0"/>
              <a:t>和</a:t>
            </a:r>
            <a:r>
              <a:rPr lang="en-US" altLang="zh-TW" dirty="0"/>
              <a:t>u</a:t>
            </a:r>
            <a:r>
              <a:rPr lang="zh-TW" altLang="en-US" dirty="0"/>
              <a:t>的值與</a:t>
            </a:r>
            <a:r>
              <a:rPr lang="en-US" altLang="zh-TW" dirty="0"/>
              <a:t>A</a:t>
            </a:r>
            <a:r>
              <a:rPr lang="zh-TW" altLang="en-US" dirty="0"/>
              <a:t>進行計算，我們可以發現最後的結過並不是等於</a:t>
            </a:r>
            <a:r>
              <a:rPr lang="en-US" altLang="zh-TW" dirty="0"/>
              <a:t>0</a:t>
            </a:r>
            <a:r>
              <a:rPr lang="zh-TW" altLang="en-US" dirty="0"/>
              <a:t>的。所以要透過隨機亂猜去找到</a:t>
            </a:r>
            <a:r>
              <a:rPr lang="en-US" altLang="zh-TW" dirty="0"/>
              <a:t>z</a:t>
            </a:r>
            <a:r>
              <a:rPr lang="zh-TW" altLang="en-US" dirty="0"/>
              <a:t>和</a:t>
            </a:r>
            <a:r>
              <a:rPr lang="en-US" altLang="zh-TW" dirty="0"/>
              <a:t>u</a:t>
            </a:r>
            <a:r>
              <a:rPr lang="zh-TW" altLang="en-US" dirty="0"/>
              <a:t>是困難的，我們又將這個問題放置到</a:t>
            </a:r>
            <a:r>
              <a:rPr lang="en-US" altLang="zh-TW" dirty="0"/>
              <a:t>Z q </a:t>
            </a:r>
            <a:r>
              <a:rPr lang="zh-TW" altLang="en-US" dirty="0"/>
              <a:t>模 </a:t>
            </a:r>
            <a:r>
              <a:rPr lang="en-US" altLang="zh-TW" dirty="0" err="1"/>
              <a:t>x^n</a:t>
            </a:r>
            <a:r>
              <a:rPr lang="en-US" altLang="zh-TW" dirty="0"/>
              <a:t> + 1</a:t>
            </a:r>
            <a:r>
              <a:rPr lang="zh-TW" altLang="en-US" dirty="0"/>
              <a:t>的多項式環上，問題會變得更加難以解決，因此我們利用這個特點確保了攻擊者無法輕易找到符合條件的 </a:t>
            </a:r>
            <a:r>
              <a:rPr lang="en-US" altLang="zh-TW" dirty="0"/>
              <a:t>z </a:t>
            </a:r>
            <a:r>
              <a:rPr lang="zh-TW" altLang="en-US" dirty="0"/>
              <a:t>和 </a:t>
            </a:r>
            <a:r>
              <a:rPr lang="en-US" altLang="zh-TW" dirty="0"/>
              <a:t>u</a:t>
            </a:r>
            <a:r>
              <a:rPr lang="zh-TW" altLang="en-US" dirty="0"/>
              <a:t>，從而不能偽造出有效的簽名。</a:t>
            </a:r>
            <a:endParaRPr lang="en-US" altLang="zh-TW"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t>8</a:t>
            </a:fld>
            <a:endParaRPr lang="zh-CN" altLang="en-US"/>
          </a:p>
        </p:txBody>
      </p:sp>
    </p:spTree>
    <p:extLst>
      <p:ext uri="{BB962C8B-B14F-4D97-AF65-F5344CB8AC3E}">
        <p14:creationId xmlns:p14="http://schemas.microsoft.com/office/powerpoint/2010/main" val="3921196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接下來要介紹下線經驗，我會先從大學專題開始介紹，接者才是目前碩士的下線專案。</a:t>
            </a:r>
            <a:endParaRPr lang="zh-CN" altLang="en-US" dirty="0"/>
          </a:p>
        </p:txBody>
      </p:sp>
      <p:sp>
        <p:nvSpPr>
          <p:cNvPr id="4" name="灯片编号占位符 3"/>
          <p:cNvSpPr>
            <a:spLocks noGrp="1"/>
          </p:cNvSpPr>
          <p:nvPr>
            <p:ph type="sldNum" sz="quarter" idx="10"/>
          </p:nvPr>
        </p:nvSpPr>
        <p:spPr/>
        <p:txBody>
          <a:bodyPr/>
          <a:lstStyle/>
          <a:p>
            <a:fld id="{F4F633F3-5D0E-4770-8750-05DED033C41B}" type="slidenum">
              <a:rPr lang="zh-CN" altLang="en-US" smtClean="0"/>
              <a:t>9</a:t>
            </a:fld>
            <a:endParaRPr lang="zh-CN" altLang="en-US"/>
          </a:p>
        </p:txBody>
      </p:sp>
    </p:spTree>
    <p:extLst>
      <p:ext uri="{BB962C8B-B14F-4D97-AF65-F5344CB8AC3E}">
        <p14:creationId xmlns:p14="http://schemas.microsoft.com/office/powerpoint/2010/main" val="3050462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451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89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22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2024/11/19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2024/11/19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2024/11/19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2024/11/19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2024/11/19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package" Target="../embeddings/Microsoft_Visio_Drawing2.vsdx"/><Relationship Id="rId3" Type="http://schemas.openxmlformats.org/officeDocument/2006/relationships/notesSlide" Target="../notesSlides/notesSlide10.xml"/><Relationship Id="rId7" Type="http://schemas.openxmlformats.org/officeDocument/2006/relationships/image" Target="../media/image24.emf"/><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package" Target="../embeddings/Microsoft_Visio_Drawing1.vsdx"/><Relationship Id="rId5" Type="http://schemas.openxmlformats.org/officeDocument/2006/relationships/image" Target="../media/image23.emf"/><Relationship Id="rId4" Type="http://schemas.openxmlformats.org/officeDocument/2006/relationships/package" Target="../embeddings/Microsoft_Visio_Drawing.vsdx"/><Relationship Id="rId9" Type="http://schemas.openxmlformats.org/officeDocument/2006/relationships/image" Target="../media/image25.emf"/></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2.xml"/><Relationship Id="rId5" Type="http://schemas.openxmlformats.org/officeDocument/2006/relationships/slideLayout" Target="../slideLayouts/slideLayout7.xml"/><Relationship Id="rId4"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6.xml"/><Relationship Id="rId1" Type="http://schemas.openxmlformats.org/officeDocument/2006/relationships/vmlDrawing" Target="../drawings/vmlDrawing2.vml"/><Relationship Id="rId5" Type="http://schemas.openxmlformats.org/officeDocument/2006/relationships/image" Target="../media/image45.emf"/><Relationship Id="rId4" Type="http://schemas.openxmlformats.org/officeDocument/2006/relationships/package" Target="../embeddings/Microsoft_Visio_Drawing3.vsdx"/></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6.png"/><Relationship Id="rId7" Type="http://schemas.openxmlformats.org/officeDocument/2006/relationships/image" Target="../media/image49.png"/><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image" Target="../media/image48.png"/><Relationship Id="rId5" Type="http://schemas.openxmlformats.org/officeDocument/2006/relationships/image" Target="../media/image470.png"/><Relationship Id="rId4" Type="http://schemas.openxmlformats.org/officeDocument/2006/relationships/image" Target="../media/image47.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53.png"/></Relationships>
</file>

<file path=ppt/slides/_rels/slide32.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3.xml.rels><?xml version="1.0" encoding="UTF-8" standalone="yes"?>
<Relationships xmlns="http://schemas.openxmlformats.org/package/2006/relationships"><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image" Target="../media/image66.png"/><Relationship Id="rId7" Type="http://schemas.openxmlformats.org/officeDocument/2006/relationships/image" Target="../media/image70.png"/><Relationship Id="rId2" Type="http://schemas.openxmlformats.org/officeDocument/2006/relationships/notesSlide" Target="../notesSlides/notesSlide36.xml"/><Relationship Id="rId1" Type="http://schemas.openxmlformats.org/officeDocument/2006/relationships/slideLayout" Target="../slideLayouts/slideLayout6.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image" Target="../media/image67.png"/></Relationships>
</file>

<file path=ppt/slides/_rels/slide37.xml.rels><?xml version="1.0" encoding="UTF-8" standalone="yes"?>
<Relationships xmlns="http://schemas.openxmlformats.org/package/2006/relationships"><Relationship Id="rId8" Type="http://schemas.openxmlformats.org/officeDocument/2006/relationships/image" Target="../media/image77.png"/><Relationship Id="rId13" Type="http://schemas.openxmlformats.org/officeDocument/2006/relationships/image" Target="../media/image82.png"/><Relationship Id="rId3" Type="http://schemas.openxmlformats.org/officeDocument/2006/relationships/image" Target="../media/image72.png"/><Relationship Id="rId7" Type="http://schemas.openxmlformats.org/officeDocument/2006/relationships/image" Target="../media/image76.png"/><Relationship Id="rId12" Type="http://schemas.openxmlformats.org/officeDocument/2006/relationships/image" Target="../media/image81.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75.png"/><Relationship Id="rId11" Type="http://schemas.openxmlformats.org/officeDocument/2006/relationships/image" Target="../media/image80.png"/><Relationship Id="rId5" Type="http://schemas.openxmlformats.org/officeDocument/2006/relationships/image" Target="../media/image74.png"/><Relationship Id="rId15" Type="http://schemas.openxmlformats.org/officeDocument/2006/relationships/image" Target="../media/image84.png"/><Relationship Id="rId10" Type="http://schemas.openxmlformats.org/officeDocument/2006/relationships/image" Target="../media/image79.png"/><Relationship Id="rId4" Type="http://schemas.openxmlformats.org/officeDocument/2006/relationships/image" Target="../media/image73.png"/><Relationship Id="rId9" Type="http://schemas.openxmlformats.org/officeDocument/2006/relationships/image" Target="../media/image78.png"/><Relationship Id="rId14" Type="http://schemas.openxmlformats.org/officeDocument/2006/relationships/image" Target="../media/image83.png"/></Relationships>
</file>

<file path=ppt/slides/_rels/slide38.xml.rels><?xml version="1.0" encoding="UTF-8" standalone="yes"?>
<Relationships xmlns="http://schemas.openxmlformats.org/package/2006/relationships"><Relationship Id="rId8" Type="http://schemas.openxmlformats.org/officeDocument/2006/relationships/image" Target="../media/image90.png"/><Relationship Id="rId3" Type="http://schemas.openxmlformats.org/officeDocument/2006/relationships/image" Target="../media/image85.png"/><Relationship Id="rId7" Type="http://schemas.openxmlformats.org/officeDocument/2006/relationships/image" Target="../media/image89.pn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88.png"/><Relationship Id="rId5" Type="http://schemas.openxmlformats.org/officeDocument/2006/relationships/image" Target="../media/image87.png"/><Relationship Id="rId4" Type="http://schemas.openxmlformats.org/officeDocument/2006/relationships/image" Target="../media/image86.png"/></Relationships>
</file>

<file path=ppt/slides/_rels/slide39.xml.rels><?xml version="1.0" encoding="UTF-8" standalone="yes"?>
<Relationships xmlns="http://schemas.openxmlformats.org/package/2006/relationships"><Relationship Id="rId8" Type="http://schemas.openxmlformats.org/officeDocument/2006/relationships/image" Target="../media/image95.png"/><Relationship Id="rId3" Type="http://schemas.openxmlformats.org/officeDocument/2006/relationships/image" Target="../media/image91.png"/><Relationship Id="rId7" Type="http://schemas.openxmlformats.org/officeDocument/2006/relationships/image" Target="../media/image84.pn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image" Target="../media/image94.png"/><Relationship Id="rId5" Type="http://schemas.openxmlformats.org/officeDocument/2006/relationships/image" Target="../media/image93.png"/><Relationship Id="rId4" Type="http://schemas.openxmlformats.org/officeDocument/2006/relationships/image" Target="../media/image92.png"/><Relationship Id="rId9" Type="http://schemas.openxmlformats.org/officeDocument/2006/relationships/image" Target="../media/image8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8" Type="http://schemas.openxmlformats.org/officeDocument/2006/relationships/image" Target="../media/image95.png"/><Relationship Id="rId3" Type="http://schemas.openxmlformats.org/officeDocument/2006/relationships/image" Target="../media/image91.png"/><Relationship Id="rId7" Type="http://schemas.openxmlformats.org/officeDocument/2006/relationships/image" Target="../media/image84.png"/><Relationship Id="rId2" Type="http://schemas.openxmlformats.org/officeDocument/2006/relationships/notesSlide" Target="../notesSlides/notesSlide40.xml"/><Relationship Id="rId1" Type="http://schemas.openxmlformats.org/officeDocument/2006/relationships/slideLayout" Target="../slideLayouts/slideLayout6.xml"/><Relationship Id="rId6" Type="http://schemas.openxmlformats.org/officeDocument/2006/relationships/image" Target="../media/image94.png"/><Relationship Id="rId5" Type="http://schemas.openxmlformats.org/officeDocument/2006/relationships/image" Target="../media/image93.png"/><Relationship Id="rId4" Type="http://schemas.openxmlformats.org/officeDocument/2006/relationships/image" Target="../media/image92.png"/><Relationship Id="rId9" Type="http://schemas.openxmlformats.org/officeDocument/2006/relationships/image" Target="../media/image81.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6.xml"/><Relationship Id="rId1" Type="http://schemas.openxmlformats.org/officeDocument/2006/relationships/vmlDrawing" Target="../drawings/vmlDrawing3.vml"/><Relationship Id="rId5" Type="http://schemas.openxmlformats.org/officeDocument/2006/relationships/image" Target="../media/image96.emf"/><Relationship Id="rId4" Type="http://schemas.openxmlformats.org/officeDocument/2006/relationships/package" Target="../embeddings/Microsoft_Visio_Drawing4.vsdx"/></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130.png"/><Relationship Id="rId7" Type="http://schemas.openxmlformats.org/officeDocument/2006/relationships/image" Target="../media/image99.png"/><Relationship Id="rId2" Type="http://schemas.openxmlformats.org/officeDocument/2006/relationships/notesSlide" Target="../notesSlides/notesSlide46.xml"/><Relationship Id="rId1" Type="http://schemas.openxmlformats.org/officeDocument/2006/relationships/slideLayout" Target="../slideLayouts/slideLayout6.xml"/><Relationship Id="rId6" Type="http://schemas.openxmlformats.org/officeDocument/2006/relationships/image" Target="../media/image160.png"/><Relationship Id="rId5" Type="http://schemas.openxmlformats.org/officeDocument/2006/relationships/image" Target="../media/image98.png"/><Relationship Id="rId4" Type="http://schemas.openxmlformats.org/officeDocument/2006/relationships/image" Target="../media/image97.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png"/><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D9637A93-ED25-4D98-A05A-FF89A67572D1}"/>
              </a:ext>
            </a:extLst>
          </p:cNvPr>
          <p:cNvSpPr/>
          <p:nvPr/>
        </p:nvSpPr>
        <p:spPr>
          <a:xfrm>
            <a:off x="0" y="-1"/>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grpSp>
        <p:nvGrpSpPr>
          <p:cNvPr id="29" name="组合 28"/>
          <p:cNvGrpSpPr/>
          <p:nvPr/>
        </p:nvGrpSpPr>
        <p:grpSpPr>
          <a:xfrm>
            <a:off x="211282" y="-1950894"/>
            <a:ext cx="11617036" cy="10759787"/>
            <a:chOff x="1659081" y="-872837"/>
            <a:chExt cx="8738755" cy="8603673"/>
          </a:xfrm>
        </p:grpSpPr>
        <p:sp>
          <p:nvSpPr>
            <p:cNvPr id="4" name="椭圆 3"/>
            <p:cNvSpPr/>
            <p:nvPr/>
          </p:nvSpPr>
          <p:spPr>
            <a:xfrm>
              <a:off x="2185669" y="-324131"/>
              <a:ext cx="7820660" cy="750626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 name="椭圆 2"/>
            <p:cNvSpPr/>
            <p:nvPr/>
          </p:nvSpPr>
          <p:spPr>
            <a:xfrm>
              <a:off x="1794163" y="-872837"/>
              <a:ext cx="8603673" cy="8603673"/>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14" name="组合 13"/>
            <p:cNvGrpSpPr/>
            <p:nvPr/>
          </p:nvGrpSpPr>
          <p:grpSpPr>
            <a:xfrm>
              <a:off x="1659081" y="1713219"/>
              <a:ext cx="578692" cy="1424836"/>
              <a:chOff x="1659081" y="1713219"/>
              <a:chExt cx="578692" cy="1424836"/>
            </a:xfrm>
          </p:grpSpPr>
          <p:sp>
            <p:nvSpPr>
              <p:cNvPr id="5" name="椭圆 4"/>
              <p:cNvSpPr/>
              <p:nvPr/>
            </p:nvSpPr>
            <p:spPr>
              <a:xfrm>
                <a:off x="1659081" y="2207428"/>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椭圆 5"/>
              <p:cNvSpPr/>
              <p:nvPr/>
            </p:nvSpPr>
            <p:spPr>
              <a:xfrm>
                <a:off x="1659081" y="2836170"/>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7" name="椭圆 6"/>
              <p:cNvSpPr/>
              <p:nvPr/>
            </p:nvSpPr>
            <p:spPr>
              <a:xfrm>
                <a:off x="1935888" y="1713219"/>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nvGrpSpPr>
            <p:cNvPr id="13" name="组合 12"/>
            <p:cNvGrpSpPr/>
            <p:nvPr/>
          </p:nvGrpSpPr>
          <p:grpSpPr>
            <a:xfrm>
              <a:off x="9537137" y="4516762"/>
              <a:ext cx="839038" cy="1362308"/>
              <a:chOff x="9537137" y="4516762"/>
              <a:chExt cx="839038" cy="1362308"/>
            </a:xfrm>
          </p:grpSpPr>
          <p:sp>
            <p:nvSpPr>
              <p:cNvPr id="10" name="椭圆 9"/>
              <p:cNvSpPr/>
              <p:nvPr/>
            </p:nvSpPr>
            <p:spPr>
              <a:xfrm flipH="1">
                <a:off x="9724442" y="4979707"/>
                <a:ext cx="436418" cy="4364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椭圆 10"/>
              <p:cNvSpPr/>
              <p:nvPr/>
            </p:nvSpPr>
            <p:spPr>
              <a:xfrm flipH="1">
                <a:off x="9537137" y="5577185"/>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2" name="椭圆 11"/>
              <p:cNvSpPr/>
              <p:nvPr/>
            </p:nvSpPr>
            <p:spPr>
              <a:xfrm flipH="1">
                <a:off x="10074290" y="4516762"/>
                <a:ext cx="301885" cy="3018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grpSp>
      <p:cxnSp>
        <p:nvCxnSpPr>
          <p:cNvPr id="16" name="直接连接符 15"/>
          <p:cNvCxnSpPr>
            <a:cxnSpLocks/>
          </p:cNvCxnSpPr>
          <p:nvPr/>
        </p:nvCxnSpPr>
        <p:spPr>
          <a:xfrm>
            <a:off x="3216275" y="1647044"/>
            <a:ext cx="57166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4422788" y="4174942"/>
            <a:ext cx="3303646" cy="1609529"/>
            <a:chOff x="4806211" y="4738204"/>
            <a:chExt cx="2631680" cy="886454"/>
          </a:xfrm>
        </p:grpSpPr>
        <p:sp>
          <p:nvSpPr>
            <p:cNvPr id="25" name="流程图: 终止 24"/>
            <p:cNvSpPr/>
            <p:nvPr/>
          </p:nvSpPr>
          <p:spPr>
            <a:xfrm>
              <a:off x="4806211" y="4738204"/>
              <a:ext cx="2631680" cy="868454"/>
            </a:xfrm>
            <a:prstGeom prst="flowChartTerminator">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6" name="文本框 25"/>
            <p:cNvSpPr txBox="1"/>
            <p:nvPr/>
          </p:nvSpPr>
          <p:spPr>
            <a:xfrm>
              <a:off x="4987879" y="4816117"/>
              <a:ext cx="2268343" cy="502300"/>
            </a:xfrm>
            <a:prstGeom prst="rect">
              <a:avLst/>
            </a:prstGeom>
            <a:noFill/>
          </p:spPr>
          <p:txBody>
            <a:bodyPr wrap="square" rtlCol="0">
              <a:spAutoFit/>
            </a:bodyPr>
            <a:lstStyle/>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       學生：蘇柏丞</a:t>
              </a:r>
              <a:endParaRPr lang="en-US" altLang="zh-TW" sz="2200" dirty="0">
                <a:latin typeface="Times New Roman" panose="02020603050405020304" pitchFamily="18" charset="0"/>
                <a:ea typeface="微軟正黑體" panose="020B0604030504040204" pitchFamily="34" charset="-120"/>
                <a:cs typeface="Times New Roman" panose="02020603050405020304" pitchFamily="18" charset="0"/>
              </a:endParaRPr>
            </a:p>
            <a:p>
              <a:pPr algn="ctr">
                <a:lnSpc>
                  <a:spcPct val="150000"/>
                </a:lnSpc>
              </a:pPr>
              <a:r>
                <a:rPr lang="zh-TW" altLang="en-US" sz="2200" dirty="0">
                  <a:latin typeface="Times New Roman" panose="02020603050405020304" pitchFamily="18" charset="0"/>
                  <a:ea typeface="微軟正黑體" panose="020B0604030504040204" pitchFamily="34" charset="-120"/>
                  <a:cs typeface="Times New Roman" panose="02020603050405020304" pitchFamily="18" charset="0"/>
                </a:rPr>
                <a:t>指導教授：林銘波</a:t>
              </a:r>
              <a:endParaRPr lang="zh-CN" altLang="en-US" sz="22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27" name="矩形 26"/>
            <p:cNvSpPr/>
            <p:nvPr/>
          </p:nvSpPr>
          <p:spPr>
            <a:xfrm>
              <a:off x="5798051" y="5588658"/>
              <a:ext cx="648000"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32" name="文本框 31">
            <a:extLst>
              <a:ext uri="{FF2B5EF4-FFF2-40B4-BE49-F238E27FC236}">
                <a16:creationId xmlns:a16="http://schemas.microsoft.com/office/drawing/2014/main" id="{88C59FE2-D937-410B-85AA-96AA917379D0}"/>
              </a:ext>
            </a:extLst>
          </p:cNvPr>
          <p:cNvSpPr txBox="1"/>
          <p:nvPr/>
        </p:nvSpPr>
        <p:spPr>
          <a:xfrm>
            <a:off x="855815" y="1966371"/>
            <a:ext cx="10814242" cy="1938992"/>
          </a:xfrm>
          <a:prstGeom prst="rect">
            <a:avLst/>
          </a:prstGeom>
        </p:spPr>
        <p:txBody>
          <a:bodyPr wrap="square" rtlCol="0">
            <a:spAutoFit/>
          </a:bodyPr>
          <a:lstStyle/>
          <a:p>
            <a:pPr algn="ctr"/>
            <a:r>
              <a:rPr lang="en-US" altLang="zh-TW" sz="4000" dirty="0">
                <a:latin typeface="Times New Roman" panose="02020603050405020304" pitchFamily="18" charset="0"/>
                <a:ea typeface="微軟正黑體" panose="020B0604030504040204" pitchFamily="34" charset="-120"/>
                <a:cs typeface="Times New Roman" panose="02020603050405020304" pitchFamily="18" charset="0"/>
              </a:rPr>
              <a:t>Design and Implementation of a Hardware Accelerator for Post-Quantum Cryptography ML-DSA Based on the AXI-4 Interface</a:t>
            </a:r>
            <a:endParaRPr lang="zh-CN" altLang="en-US" sz="4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696921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9149994" cy="400110"/>
            <a:chOff x="568442" y="319364"/>
            <a:chExt cx="9149994" cy="400111"/>
          </a:xfrm>
        </p:grpSpPr>
        <p:sp>
          <p:nvSpPr>
            <p:cNvPr id="55" name="文本框 23"/>
            <p:cNvSpPr txBox="1"/>
            <p:nvPr/>
          </p:nvSpPr>
          <p:spPr>
            <a:xfrm>
              <a:off x="665958" y="319364"/>
              <a:ext cx="9052478" cy="400111"/>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介面的後量子密碼學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主要演算法</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11</a:t>
            </a:r>
          </a:p>
        </p:txBody>
      </p:sp>
      <p:grpSp>
        <p:nvGrpSpPr>
          <p:cNvPr id="13" name="群組 12">
            <a:extLst>
              <a:ext uri="{FF2B5EF4-FFF2-40B4-BE49-F238E27FC236}">
                <a16:creationId xmlns:a16="http://schemas.microsoft.com/office/drawing/2014/main" id="{E174EC01-5FEB-4403-BC84-09DCCB88A787}"/>
              </a:ext>
            </a:extLst>
          </p:cNvPr>
          <p:cNvGrpSpPr/>
          <p:nvPr/>
        </p:nvGrpSpPr>
        <p:grpSpPr>
          <a:xfrm>
            <a:off x="5023556" y="966876"/>
            <a:ext cx="4371976" cy="5640325"/>
            <a:chOff x="5294538" y="281503"/>
            <a:chExt cx="6000751" cy="7725331"/>
          </a:xfrm>
        </p:grpSpPr>
        <p:graphicFrame>
          <p:nvGraphicFramePr>
            <p:cNvPr id="10" name="物件 9">
              <a:extLst>
                <a:ext uri="{FF2B5EF4-FFF2-40B4-BE49-F238E27FC236}">
                  <a16:creationId xmlns:a16="http://schemas.microsoft.com/office/drawing/2014/main" id="{C21CF939-90AE-4376-90AB-641D3164F4D6}"/>
                </a:ext>
              </a:extLst>
            </p:cNvPr>
            <p:cNvGraphicFramePr>
              <a:graphicFrameLocks noChangeAspect="1"/>
            </p:cNvGraphicFramePr>
            <p:nvPr/>
          </p:nvGraphicFramePr>
          <p:xfrm>
            <a:off x="5294539" y="5339834"/>
            <a:ext cx="5010150" cy="2667000"/>
          </p:xfrm>
          <a:graphic>
            <a:graphicData uri="http://schemas.openxmlformats.org/presentationml/2006/ole">
              <mc:AlternateContent xmlns:mc="http://schemas.openxmlformats.org/markup-compatibility/2006">
                <mc:Choice xmlns:v="urn:schemas-microsoft-com:vml" Requires="v">
                  <p:oleObj spid="_x0000_s1029" name="Visio" r:id="rId4" imgW="5009940" imgH="2666974" progId="Visio.Drawing.15">
                    <p:embed/>
                  </p:oleObj>
                </mc:Choice>
                <mc:Fallback>
                  <p:oleObj name="Visio" r:id="rId4" imgW="5009940" imgH="2666974" progId="Visio.Drawing.15">
                    <p:embed/>
                    <p:pic>
                      <p:nvPicPr>
                        <p:cNvPr id="10" name="物件 9">
                          <a:extLst>
                            <a:ext uri="{FF2B5EF4-FFF2-40B4-BE49-F238E27FC236}">
                              <a16:creationId xmlns:a16="http://schemas.microsoft.com/office/drawing/2014/main" id="{C21CF939-90AE-4376-90AB-641D3164F4D6}"/>
                            </a:ext>
                          </a:extLst>
                        </p:cNvPr>
                        <p:cNvPicPr/>
                        <p:nvPr/>
                      </p:nvPicPr>
                      <p:blipFill>
                        <a:blip r:embed="rId5"/>
                        <a:stretch>
                          <a:fillRect/>
                        </a:stretch>
                      </p:blipFill>
                      <p:spPr>
                        <a:xfrm>
                          <a:off x="5294539" y="5339834"/>
                          <a:ext cx="5010150" cy="2667000"/>
                        </a:xfrm>
                        <a:prstGeom prst="rect">
                          <a:avLst/>
                        </a:prstGeom>
                      </p:spPr>
                    </p:pic>
                  </p:oleObj>
                </mc:Fallback>
              </mc:AlternateContent>
            </a:graphicData>
          </a:graphic>
        </p:graphicFrame>
        <p:graphicFrame>
          <p:nvGraphicFramePr>
            <p:cNvPr id="11" name="物件 10">
              <a:extLst>
                <a:ext uri="{FF2B5EF4-FFF2-40B4-BE49-F238E27FC236}">
                  <a16:creationId xmlns:a16="http://schemas.microsoft.com/office/drawing/2014/main" id="{8E9E3B92-1C1C-4E8B-81CC-B07B8206C4F8}"/>
                </a:ext>
              </a:extLst>
            </p:cNvPr>
            <p:cNvGraphicFramePr>
              <a:graphicFrameLocks noChangeAspect="1"/>
            </p:cNvGraphicFramePr>
            <p:nvPr/>
          </p:nvGraphicFramePr>
          <p:xfrm>
            <a:off x="5294539" y="2367756"/>
            <a:ext cx="6000750" cy="2667000"/>
          </p:xfrm>
          <a:graphic>
            <a:graphicData uri="http://schemas.openxmlformats.org/presentationml/2006/ole">
              <mc:AlternateContent xmlns:mc="http://schemas.openxmlformats.org/markup-compatibility/2006">
                <mc:Choice xmlns:v="urn:schemas-microsoft-com:vml" Requires="v">
                  <p:oleObj spid="_x0000_s1030" name="Visio" r:id="rId6" imgW="6000685" imgH="2666974" progId="Visio.Drawing.15">
                    <p:embed/>
                  </p:oleObj>
                </mc:Choice>
                <mc:Fallback>
                  <p:oleObj name="Visio" r:id="rId6" imgW="6000685" imgH="2666974" progId="Visio.Drawing.15">
                    <p:embed/>
                    <p:pic>
                      <p:nvPicPr>
                        <p:cNvPr id="11" name="物件 10">
                          <a:extLst>
                            <a:ext uri="{FF2B5EF4-FFF2-40B4-BE49-F238E27FC236}">
                              <a16:creationId xmlns:a16="http://schemas.microsoft.com/office/drawing/2014/main" id="{8E9E3B92-1C1C-4E8B-81CC-B07B8206C4F8}"/>
                            </a:ext>
                          </a:extLst>
                        </p:cNvPr>
                        <p:cNvPicPr/>
                        <p:nvPr/>
                      </p:nvPicPr>
                      <p:blipFill>
                        <a:blip r:embed="rId7"/>
                        <a:stretch>
                          <a:fillRect/>
                        </a:stretch>
                      </p:blipFill>
                      <p:spPr>
                        <a:xfrm>
                          <a:off x="5294539" y="2367756"/>
                          <a:ext cx="6000750" cy="2667000"/>
                        </a:xfrm>
                        <a:prstGeom prst="rect">
                          <a:avLst/>
                        </a:prstGeom>
                      </p:spPr>
                    </p:pic>
                  </p:oleObj>
                </mc:Fallback>
              </mc:AlternateContent>
            </a:graphicData>
          </a:graphic>
        </p:graphicFrame>
        <p:graphicFrame>
          <p:nvGraphicFramePr>
            <p:cNvPr id="12" name="物件 11">
              <a:extLst>
                <a:ext uri="{FF2B5EF4-FFF2-40B4-BE49-F238E27FC236}">
                  <a16:creationId xmlns:a16="http://schemas.microsoft.com/office/drawing/2014/main" id="{1781FFD7-82A5-42F6-9D43-02A2EFC4440D}"/>
                </a:ext>
              </a:extLst>
            </p:cNvPr>
            <p:cNvGraphicFramePr>
              <a:graphicFrameLocks noChangeAspect="1"/>
            </p:cNvGraphicFramePr>
            <p:nvPr/>
          </p:nvGraphicFramePr>
          <p:xfrm>
            <a:off x="5294538" y="281503"/>
            <a:ext cx="3838575" cy="1781175"/>
          </p:xfrm>
          <a:graphic>
            <a:graphicData uri="http://schemas.openxmlformats.org/presentationml/2006/ole">
              <mc:AlternateContent xmlns:mc="http://schemas.openxmlformats.org/markup-compatibility/2006">
                <mc:Choice xmlns:v="urn:schemas-microsoft-com:vml" Requires="v">
                  <p:oleObj spid="_x0000_s1031" name="Visio" r:id="rId8" imgW="3838398" imgH="1781111" progId="Visio.Drawing.15">
                    <p:embed/>
                  </p:oleObj>
                </mc:Choice>
                <mc:Fallback>
                  <p:oleObj name="Visio" r:id="rId8" imgW="3838398" imgH="1781111" progId="Visio.Drawing.15">
                    <p:embed/>
                    <p:pic>
                      <p:nvPicPr>
                        <p:cNvPr id="12" name="物件 11">
                          <a:extLst>
                            <a:ext uri="{FF2B5EF4-FFF2-40B4-BE49-F238E27FC236}">
                              <a16:creationId xmlns:a16="http://schemas.microsoft.com/office/drawing/2014/main" id="{1781FFD7-82A5-42F6-9D43-02A2EFC4440D}"/>
                            </a:ext>
                          </a:extLst>
                        </p:cNvPr>
                        <p:cNvPicPr/>
                        <p:nvPr/>
                      </p:nvPicPr>
                      <p:blipFill>
                        <a:blip r:embed="rId9"/>
                        <a:stretch>
                          <a:fillRect/>
                        </a:stretch>
                      </p:blipFill>
                      <p:spPr>
                        <a:xfrm>
                          <a:off x="5294538" y="281503"/>
                          <a:ext cx="3838575" cy="1781175"/>
                        </a:xfrm>
                        <a:prstGeom prst="rect">
                          <a:avLst/>
                        </a:prstGeom>
                      </p:spPr>
                    </p:pic>
                  </p:oleObj>
                </mc:Fallback>
              </mc:AlternateContent>
            </a:graphicData>
          </a:graphic>
        </p:graphicFrame>
      </p:grpSp>
      <p:sp>
        <p:nvSpPr>
          <p:cNvPr id="3" name="文字方塊 2">
            <a:extLst>
              <a:ext uri="{FF2B5EF4-FFF2-40B4-BE49-F238E27FC236}">
                <a16:creationId xmlns:a16="http://schemas.microsoft.com/office/drawing/2014/main" id="{CB76C02D-F21D-E7F4-4943-917E40115E3F}"/>
              </a:ext>
            </a:extLst>
          </p:cNvPr>
          <p:cNvSpPr txBox="1"/>
          <p:nvPr/>
        </p:nvSpPr>
        <p:spPr>
          <a:xfrm>
            <a:off x="970845" y="1125478"/>
            <a:ext cx="4154311" cy="3970318"/>
          </a:xfrm>
          <a:prstGeom prst="rect">
            <a:avLst/>
          </a:prstGeom>
          <a:noFill/>
        </p:spPr>
        <p:txBody>
          <a:bodyPr wrap="square" rtlCol="0">
            <a:spAutoFit/>
          </a:bodyPr>
          <a:lstStyle/>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Key generation ( </a:t>
            </a:r>
            <a:r>
              <a:rPr lang="en-US" altLang="zh-TW" dirty="0" err="1">
                <a:latin typeface="Times New Roman" panose="02020603050405020304" pitchFamily="18" charset="0"/>
                <a:cs typeface="Times New Roman" panose="02020603050405020304" pitchFamily="18" charset="0"/>
              </a:rPr>
              <a:t>KeyGen</a:t>
            </a:r>
            <a:r>
              <a:rPr lang="en-US" altLang="zh-TW"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generation (Sign)</a:t>
            </a: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tLang="zh-TW"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TW" dirty="0">
                <a:latin typeface="Times New Roman" panose="02020603050405020304" pitchFamily="18" charset="0"/>
                <a:cs typeface="Times New Roman" panose="02020603050405020304" pitchFamily="18" charset="0"/>
              </a:rPr>
              <a:t>Signature verification (Verify)</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1727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214B287F-EA51-496A-B3E0-85470190C1E7}"/>
              </a:ext>
            </a:extLst>
          </p:cNvPr>
          <p:cNvPicPr>
            <a:picLocks noChangeAspect="1"/>
          </p:cNvPicPr>
          <p:nvPr/>
        </p:nvPicPr>
        <p:blipFill>
          <a:blip r:embed="rId3"/>
          <a:stretch>
            <a:fillRect/>
          </a:stretch>
        </p:blipFill>
        <p:spPr>
          <a:xfrm>
            <a:off x="114356" y="1367029"/>
            <a:ext cx="7575670" cy="4123939"/>
          </a:xfrm>
          <a:prstGeom prst="rect">
            <a:avLst/>
          </a:prstGeom>
        </p:spPr>
      </p:pic>
      <p:pic>
        <p:nvPicPr>
          <p:cNvPr id="7" name="圖片 6">
            <a:extLst>
              <a:ext uri="{FF2B5EF4-FFF2-40B4-BE49-F238E27FC236}">
                <a16:creationId xmlns:a16="http://schemas.microsoft.com/office/drawing/2014/main" id="{81324D4A-61DA-4E0E-8F31-BC58DAF8D23E}"/>
              </a:ext>
            </a:extLst>
          </p:cNvPr>
          <p:cNvPicPr>
            <a:picLocks noChangeAspect="1"/>
          </p:cNvPicPr>
          <p:nvPr/>
        </p:nvPicPr>
        <p:blipFill rotWithShape="1">
          <a:blip r:embed="rId4"/>
          <a:srcRect l="406" t="2764" r="-406" b="877"/>
          <a:stretch/>
        </p:blipFill>
        <p:spPr>
          <a:xfrm>
            <a:off x="7369457" y="180975"/>
            <a:ext cx="4717839" cy="6307693"/>
          </a:xfrm>
          <a:prstGeom prst="rect">
            <a:avLst/>
          </a:prstGeom>
        </p:spPr>
      </p:pic>
      <p:cxnSp>
        <p:nvCxnSpPr>
          <p:cNvPr id="11" name="直線單箭頭接點 10">
            <a:extLst>
              <a:ext uri="{FF2B5EF4-FFF2-40B4-BE49-F238E27FC236}">
                <a16:creationId xmlns:a16="http://schemas.microsoft.com/office/drawing/2014/main" id="{ADD51250-BC1C-427F-92D8-E3838C5EF583}"/>
              </a:ext>
            </a:extLst>
          </p:cNvPr>
          <p:cNvCxnSpPr>
            <a:cxnSpLocks/>
            <a:endCxn id="50" idx="1"/>
          </p:cNvCxnSpPr>
          <p:nvPr/>
        </p:nvCxnSpPr>
        <p:spPr>
          <a:xfrm flipV="1">
            <a:off x="7359806" y="826986"/>
            <a:ext cx="631669" cy="202099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a:extLst>
              <a:ext uri="{FF2B5EF4-FFF2-40B4-BE49-F238E27FC236}">
                <a16:creationId xmlns:a16="http://schemas.microsoft.com/office/drawing/2014/main" id="{7A8F8DA6-98AB-47B5-B3FF-59EF478AF378}"/>
              </a:ext>
            </a:extLst>
          </p:cNvPr>
          <p:cNvCxnSpPr>
            <a:cxnSpLocks/>
          </p:cNvCxnSpPr>
          <p:nvPr/>
        </p:nvCxnSpPr>
        <p:spPr>
          <a:xfrm flipV="1">
            <a:off x="1962150" y="1367029"/>
            <a:ext cx="6075274" cy="200595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D99BAECD-D890-4E13-BC9E-ED42ECEF061D}"/>
              </a:ext>
            </a:extLst>
          </p:cNvPr>
          <p:cNvCxnSpPr>
            <a:cxnSpLocks/>
          </p:cNvCxnSpPr>
          <p:nvPr/>
        </p:nvCxnSpPr>
        <p:spPr>
          <a:xfrm flipV="1">
            <a:off x="2419350" y="1594338"/>
            <a:ext cx="5650000" cy="201009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9132A4AB-2280-45E2-B98B-CAB3B8D5C7B8}"/>
              </a:ext>
            </a:extLst>
          </p:cNvPr>
          <p:cNvCxnSpPr>
            <a:cxnSpLocks/>
            <a:endCxn id="29" idx="1"/>
          </p:cNvCxnSpPr>
          <p:nvPr/>
        </p:nvCxnSpPr>
        <p:spPr>
          <a:xfrm flipV="1">
            <a:off x="3076575" y="2685034"/>
            <a:ext cx="4914901" cy="116034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左大括弧 28">
            <a:extLst>
              <a:ext uri="{FF2B5EF4-FFF2-40B4-BE49-F238E27FC236}">
                <a16:creationId xmlns:a16="http://schemas.microsoft.com/office/drawing/2014/main" id="{6502A504-9893-4B5C-BDFA-96BE145E42A3}"/>
              </a:ext>
            </a:extLst>
          </p:cNvPr>
          <p:cNvSpPr/>
          <p:nvPr/>
        </p:nvSpPr>
        <p:spPr>
          <a:xfrm>
            <a:off x="7991476" y="1765639"/>
            <a:ext cx="123824" cy="1838790"/>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39" name="直線單箭頭接點 38">
            <a:extLst>
              <a:ext uri="{FF2B5EF4-FFF2-40B4-BE49-F238E27FC236}">
                <a16:creationId xmlns:a16="http://schemas.microsoft.com/office/drawing/2014/main" id="{1FC9E382-E114-48C5-982C-28857903ED83}"/>
              </a:ext>
            </a:extLst>
          </p:cNvPr>
          <p:cNvCxnSpPr>
            <a:cxnSpLocks/>
            <a:endCxn id="41" idx="1"/>
          </p:cNvCxnSpPr>
          <p:nvPr/>
        </p:nvCxnSpPr>
        <p:spPr>
          <a:xfrm>
            <a:off x="2770399" y="4065179"/>
            <a:ext cx="5267025" cy="69454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1" name="左大括弧 40">
            <a:extLst>
              <a:ext uri="{FF2B5EF4-FFF2-40B4-BE49-F238E27FC236}">
                <a16:creationId xmlns:a16="http://schemas.microsoft.com/office/drawing/2014/main" id="{C5F5E3D0-1F6E-4DA7-8264-A02627158417}"/>
              </a:ext>
            </a:extLst>
          </p:cNvPr>
          <p:cNvSpPr/>
          <p:nvPr/>
        </p:nvSpPr>
        <p:spPr>
          <a:xfrm>
            <a:off x="8037424" y="3785403"/>
            <a:ext cx="155751" cy="194864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cxnSp>
        <p:nvCxnSpPr>
          <p:cNvPr id="43" name="直線單箭頭接點 42">
            <a:extLst>
              <a:ext uri="{FF2B5EF4-FFF2-40B4-BE49-F238E27FC236}">
                <a16:creationId xmlns:a16="http://schemas.microsoft.com/office/drawing/2014/main" id="{0090CD27-8671-4833-85F5-AD411618B895}"/>
              </a:ext>
            </a:extLst>
          </p:cNvPr>
          <p:cNvCxnSpPr>
            <a:cxnSpLocks/>
          </p:cNvCxnSpPr>
          <p:nvPr/>
        </p:nvCxnSpPr>
        <p:spPr>
          <a:xfrm>
            <a:off x="2260891" y="4582375"/>
            <a:ext cx="5808459" cy="12294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a:extLst>
              <a:ext uri="{FF2B5EF4-FFF2-40B4-BE49-F238E27FC236}">
                <a16:creationId xmlns:a16="http://schemas.microsoft.com/office/drawing/2014/main" id="{5711244A-BE91-4B5F-9B86-74E66BF524E5}"/>
              </a:ext>
            </a:extLst>
          </p:cNvPr>
          <p:cNvCxnSpPr>
            <a:cxnSpLocks/>
          </p:cNvCxnSpPr>
          <p:nvPr/>
        </p:nvCxnSpPr>
        <p:spPr>
          <a:xfrm>
            <a:off x="1775116" y="4754403"/>
            <a:ext cx="6340183" cy="13042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9E47D90-CAB4-4CD8-A815-08069781FEE0}"/>
              </a:ext>
            </a:extLst>
          </p:cNvPr>
          <p:cNvCxnSpPr>
            <a:cxnSpLocks/>
          </p:cNvCxnSpPr>
          <p:nvPr/>
        </p:nvCxnSpPr>
        <p:spPr>
          <a:xfrm>
            <a:off x="3251491" y="4971437"/>
            <a:ext cx="4873459" cy="127980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0" name="左大括弧 49">
            <a:extLst>
              <a:ext uri="{FF2B5EF4-FFF2-40B4-BE49-F238E27FC236}">
                <a16:creationId xmlns:a16="http://schemas.microsoft.com/office/drawing/2014/main" id="{D935B475-8428-4248-ADEB-DFB2451A07D6}"/>
              </a:ext>
            </a:extLst>
          </p:cNvPr>
          <p:cNvSpPr/>
          <p:nvPr/>
        </p:nvSpPr>
        <p:spPr>
          <a:xfrm>
            <a:off x="7991475" y="405529"/>
            <a:ext cx="133475" cy="842914"/>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419427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1F625968-AFEF-4390-B39C-A46E326DFD21}"/>
              </a:ext>
            </a:extLst>
          </p:cNvPr>
          <p:cNvPicPr>
            <a:picLocks noChangeAspect="1"/>
          </p:cNvPicPr>
          <p:nvPr/>
        </p:nvPicPr>
        <p:blipFill rotWithShape="1">
          <a:blip r:embed="rId3"/>
          <a:srcRect r="35091" b="37096"/>
          <a:stretch/>
        </p:blipFill>
        <p:spPr>
          <a:xfrm>
            <a:off x="696000" y="1038840"/>
            <a:ext cx="10800000" cy="4632045"/>
          </a:xfrm>
          <a:prstGeom prst="rect">
            <a:avLst/>
          </a:prstGeom>
        </p:spPr>
      </p:pic>
    </p:spTree>
    <p:extLst>
      <p:ext uri="{BB962C8B-B14F-4D97-AF65-F5344CB8AC3E}">
        <p14:creationId xmlns:p14="http://schemas.microsoft.com/office/powerpoint/2010/main" val="42379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9D6776BF-8C00-4E99-B1EF-4CA47B09C1D0}"/>
              </a:ext>
            </a:extLst>
          </p:cNvPr>
          <p:cNvPicPr>
            <a:picLocks noChangeAspect="1"/>
          </p:cNvPicPr>
          <p:nvPr/>
        </p:nvPicPr>
        <p:blipFill>
          <a:blip r:embed="rId3"/>
          <a:stretch>
            <a:fillRect/>
          </a:stretch>
        </p:blipFill>
        <p:spPr>
          <a:xfrm>
            <a:off x="696000" y="1038840"/>
            <a:ext cx="10800000" cy="5067352"/>
          </a:xfrm>
          <a:prstGeom prst="rect">
            <a:avLst/>
          </a:prstGeom>
        </p:spPr>
      </p:pic>
    </p:spTree>
    <p:extLst>
      <p:ext uri="{BB962C8B-B14F-4D97-AF65-F5344CB8AC3E}">
        <p14:creationId xmlns:p14="http://schemas.microsoft.com/office/powerpoint/2010/main" val="191053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    </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976557" cy="400110"/>
            <a:chOff x="568442" y="319364"/>
            <a:chExt cx="1976557" cy="400111"/>
          </a:xfrm>
        </p:grpSpPr>
        <p:sp>
          <p:nvSpPr>
            <p:cNvPr id="55" name="文本框 23"/>
            <p:cNvSpPr txBox="1"/>
            <p:nvPr/>
          </p:nvSpPr>
          <p:spPr>
            <a:xfrm>
              <a:off x="665958" y="319364"/>
              <a:ext cx="1879041"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Key Generation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186053C2-694A-4745-B3E1-E370CFC11064}"/>
              </a:ext>
            </a:extLst>
          </p:cNvPr>
          <p:cNvPicPr>
            <a:picLocks noChangeAspect="1"/>
          </p:cNvPicPr>
          <p:nvPr/>
        </p:nvPicPr>
        <p:blipFill rotWithShape="1">
          <a:blip r:embed="rId3"/>
          <a:srcRect r="12956"/>
          <a:stretch/>
        </p:blipFill>
        <p:spPr>
          <a:xfrm>
            <a:off x="568442" y="1519926"/>
            <a:ext cx="10800000" cy="3574713"/>
          </a:xfrm>
          <a:prstGeom prst="rect">
            <a:avLst/>
          </a:prstGeom>
        </p:spPr>
      </p:pic>
    </p:spTree>
    <p:extLst>
      <p:ext uri="{BB962C8B-B14F-4D97-AF65-F5344CB8AC3E}">
        <p14:creationId xmlns:p14="http://schemas.microsoft.com/office/powerpoint/2010/main" val="302649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09C729BE-6BD5-409C-B96D-19BA3D859E18}"/>
              </a:ext>
            </a:extLst>
          </p:cNvPr>
          <p:cNvPicPr>
            <a:picLocks noChangeAspect="1"/>
          </p:cNvPicPr>
          <p:nvPr/>
        </p:nvPicPr>
        <p:blipFill rotWithShape="1">
          <a:blip r:embed="rId3"/>
          <a:srcRect b="41795"/>
          <a:stretch/>
        </p:blipFill>
        <p:spPr>
          <a:xfrm>
            <a:off x="233905" y="1093055"/>
            <a:ext cx="6391483" cy="4671889"/>
          </a:xfrm>
          <a:prstGeom prst="rect">
            <a:avLst/>
          </a:prstGeom>
        </p:spPr>
      </p:pic>
      <p:pic>
        <p:nvPicPr>
          <p:cNvPr id="8" name="圖片 7">
            <a:extLst>
              <a:ext uri="{FF2B5EF4-FFF2-40B4-BE49-F238E27FC236}">
                <a16:creationId xmlns:a16="http://schemas.microsoft.com/office/drawing/2014/main" id="{DC7BEECF-94F2-4DDD-BC66-1A2E525846D5}"/>
              </a:ext>
            </a:extLst>
          </p:cNvPr>
          <p:cNvPicPr>
            <a:picLocks noChangeAspect="1"/>
          </p:cNvPicPr>
          <p:nvPr/>
        </p:nvPicPr>
        <p:blipFill>
          <a:blip r:embed="rId4"/>
          <a:stretch>
            <a:fillRect/>
          </a:stretch>
        </p:blipFill>
        <p:spPr>
          <a:xfrm>
            <a:off x="6662210" y="828266"/>
            <a:ext cx="5295885" cy="5438720"/>
          </a:xfrm>
          <a:prstGeom prst="rect">
            <a:avLst/>
          </a:prstGeom>
        </p:spPr>
      </p:pic>
      <p:cxnSp>
        <p:nvCxnSpPr>
          <p:cNvPr id="26" name="直線單箭頭接點 25">
            <a:extLst>
              <a:ext uri="{FF2B5EF4-FFF2-40B4-BE49-F238E27FC236}">
                <a16:creationId xmlns:a16="http://schemas.microsoft.com/office/drawing/2014/main" id="{851A83FE-0FF0-4582-8A04-C06C932CA8F7}"/>
              </a:ext>
            </a:extLst>
          </p:cNvPr>
          <p:cNvCxnSpPr>
            <a:cxnSpLocks/>
          </p:cNvCxnSpPr>
          <p:nvPr/>
        </p:nvCxnSpPr>
        <p:spPr>
          <a:xfrm flipV="1">
            <a:off x="3066585" y="1394833"/>
            <a:ext cx="4457700" cy="96922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A30A86C3-4FC2-4129-8E14-653B06B15DB8}"/>
              </a:ext>
            </a:extLst>
          </p:cNvPr>
          <p:cNvCxnSpPr>
            <a:cxnSpLocks/>
          </p:cNvCxnSpPr>
          <p:nvPr/>
        </p:nvCxnSpPr>
        <p:spPr>
          <a:xfrm flipV="1">
            <a:off x="1549555" y="1594625"/>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9EF17673-05E1-4FED-9065-55A47377C264}"/>
              </a:ext>
            </a:extLst>
          </p:cNvPr>
          <p:cNvCxnSpPr>
            <a:cxnSpLocks/>
          </p:cNvCxnSpPr>
          <p:nvPr/>
        </p:nvCxnSpPr>
        <p:spPr>
          <a:xfrm flipV="1">
            <a:off x="1549555" y="1796218"/>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99FC2021-BCC0-4055-8B8B-106D065B44DC}"/>
              </a:ext>
            </a:extLst>
          </p:cNvPr>
          <p:cNvCxnSpPr>
            <a:cxnSpLocks/>
          </p:cNvCxnSpPr>
          <p:nvPr/>
        </p:nvCxnSpPr>
        <p:spPr>
          <a:xfrm flipV="1">
            <a:off x="1549555" y="1979342"/>
            <a:ext cx="5974730" cy="95873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DFE84663-1BA2-4E43-A968-B27061905DCF}"/>
              </a:ext>
            </a:extLst>
          </p:cNvPr>
          <p:cNvCxnSpPr>
            <a:cxnSpLocks/>
          </p:cNvCxnSpPr>
          <p:nvPr/>
        </p:nvCxnSpPr>
        <p:spPr>
          <a:xfrm flipV="1">
            <a:off x="1775558" y="2208227"/>
            <a:ext cx="5748727" cy="9650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396EF905-7B85-4747-ADF5-B20E444BF0DE}"/>
              </a:ext>
            </a:extLst>
          </p:cNvPr>
          <p:cNvCxnSpPr>
            <a:cxnSpLocks/>
          </p:cNvCxnSpPr>
          <p:nvPr/>
        </p:nvCxnSpPr>
        <p:spPr>
          <a:xfrm flipV="1">
            <a:off x="2772472" y="2628675"/>
            <a:ext cx="4631938" cy="73663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545A0847-5B53-42D3-9B97-2E5D261E96F8}"/>
              </a:ext>
            </a:extLst>
          </p:cNvPr>
          <p:cNvCxnSpPr>
            <a:cxnSpLocks/>
          </p:cNvCxnSpPr>
          <p:nvPr/>
        </p:nvCxnSpPr>
        <p:spPr>
          <a:xfrm flipV="1">
            <a:off x="2923741" y="4103050"/>
            <a:ext cx="4837508" cy="39482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65CA170F-5D86-4C26-896A-434170EF9BB9}"/>
              </a:ext>
            </a:extLst>
          </p:cNvPr>
          <p:cNvCxnSpPr>
            <a:cxnSpLocks/>
          </p:cNvCxnSpPr>
          <p:nvPr/>
        </p:nvCxnSpPr>
        <p:spPr>
          <a:xfrm>
            <a:off x="2923741" y="5280903"/>
            <a:ext cx="4837508" cy="29371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9C19BE57-0FAB-465C-8BC8-FD9C710D1621}"/>
              </a:ext>
            </a:extLst>
          </p:cNvPr>
          <p:cNvCxnSpPr>
            <a:cxnSpLocks/>
          </p:cNvCxnSpPr>
          <p:nvPr/>
        </p:nvCxnSpPr>
        <p:spPr>
          <a:xfrm flipV="1">
            <a:off x="2634940" y="4729382"/>
            <a:ext cx="5126309"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5E3CDD25-F4F4-41C4-B7F9-2D41ABBE7028}"/>
              </a:ext>
            </a:extLst>
          </p:cNvPr>
          <p:cNvCxnSpPr>
            <a:cxnSpLocks/>
          </p:cNvCxnSpPr>
          <p:nvPr/>
        </p:nvCxnSpPr>
        <p:spPr>
          <a:xfrm flipV="1">
            <a:off x="2101076" y="4921422"/>
            <a:ext cx="5660173" cy="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F788C3BA-52B6-420F-8F2D-8423089F845E}"/>
              </a:ext>
            </a:extLst>
          </p:cNvPr>
          <p:cNvCxnSpPr>
            <a:cxnSpLocks/>
          </p:cNvCxnSpPr>
          <p:nvPr/>
        </p:nvCxnSpPr>
        <p:spPr>
          <a:xfrm>
            <a:off x="2634940" y="5489594"/>
            <a:ext cx="5126309" cy="2555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直線單箭頭接點 42">
            <a:extLst>
              <a:ext uri="{FF2B5EF4-FFF2-40B4-BE49-F238E27FC236}">
                <a16:creationId xmlns:a16="http://schemas.microsoft.com/office/drawing/2014/main" id="{EBF29727-20D3-4696-BA29-4549AF79B48C}"/>
              </a:ext>
            </a:extLst>
          </p:cNvPr>
          <p:cNvCxnSpPr>
            <a:cxnSpLocks/>
          </p:cNvCxnSpPr>
          <p:nvPr/>
        </p:nvCxnSpPr>
        <p:spPr>
          <a:xfrm>
            <a:off x="1662556" y="5681699"/>
            <a:ext cx="6135515" cy="493000"/>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5" name="直線單箭頭接點 44">
            <a:extLst>
              <a:ext uri="{FF2B5EF4-FFF2-40B4-BE49-F238E27FC236}">
                <a16:creationId xmlns:a16="http://schemas.microsoft.com/office/drawing/2014/main" id="{3F7E4E4C-37B7-4349-8649-CDF0F055B429}"/>
              </a:ext>
            </a:extLst>
          </p:cNvPr>
          <p:cNvCxnSpPr>
            <a:cxnSpLocks/>
          </p:cNvCxnSpPr>
          <p:nvPr/>
        </p:nvCxnSpPr>
        <p:spPr>
          <a:xfrm flipV="1">
            <a:off x="2110403" y="3043138"/>
            <a:ext cx="5374756" cy="67519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4976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639C5D36-6279-445F-946A-4E0AA9028B29}"/>
              </a:ext>
            </a:extLst>
          </p:cNvPr>
          <p:cNvPicPr>
            <a:picLocks noChangeAspect="1"/>
          </p:cNvPicPr>
          <p:nvPr/>
        </p:nvPicPr>
        <p:blipFill>
          <a:blip r:embed="rId3"/>
          <a:stretch>
            <a:fillRect/>
          </a:stretch>
        </p:blipFill>
        <p:spPr>
          <a:xfrm>
            <a:off x="696000" y="1022528"/>
            <a:ext cx="10800000" cy="5090671"/>
          </a:xfrm>
          <a:prstGeom prst="rect">
            <a:avLst/>
          </a:prstGeom>
        </p:spPr>
      </p:pic>
    </p:spTree>
    <p:extLst>
      <p:ext uri="{BB962C8B-B14F-4D97-AF65-F5344CB8AC3E}">
        <p14:creationId xmlns:p14="http://schemas.microsoft.com/office/powerpoint/2010/main" val="3704978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12928C04-B90B-43D4-94A9-4810BF1DBE61}"/>
              </a:ext>
            </a:extLst>
          </p:cNvPr>
          <p:cNvPicPr>
            <a:picLocks noChangeAspect="1"/>
          </p:cNvPicPr>
          <p:nvPr/>
        </p:nvPicPr>
        <p:blipFill>
          <a:blip r:embed="rId3"/>
          <a:stretch>
            <a:fillRect/>
          </a:stretch>
        </p:blipFill>
        <p:spPr>
          <a:xfrm>
            <a:off x="951782" y="1393456"/>
            <a:ext cx="10288436" cy="3067478"/>
          </a:xfrm>
          <a:prstGeom prst="rect">
            <a:avLst/>
          </a:prstGeom>
        </p:spPr>
      </p:pic>
    </p:spTree>
    <p:extLst>
      <p:ext uri="{BB962C8B-B14F-4D97-AF65-F5344CB8AC3E}">
        <p14:creationId xmlns:p14="http://schemas.microsoft.com/office/powerpoint/2010/main" val="166734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6" name="圖片 5">
            <a:extLst>
              <a:ext uri="{FF2B5EF4-FFF2-40B4-BE49-F238E27FC236}">
                <a16:creationId xmlns:a16="http://schemas.microsoft.com/office/drawing/2014/main" id="{699D0A2E-C855-4C9A-9FCE-D5E08EE25FB7}"/>
              </a:ext>
            </a:extLst>
          </p:cNvPr>
          <p:cNvPicPr>
            <a:picLocks noChangeAspect="1"/>
          </p:cNvPicPr>
          <p:nvPr/>
        </p:nvPicPr>
        <p:blipFill>
          <a:blip r:embed="rId3"/>
          <a:stretch>
            <a:fillRect/>
          </a:stretch>
        </p:blipFill>
        <p:spPr>
          <a:xfrm>
            <a:off x="720898" y="1082140"/>
            <a:ext cx="10800000" cy="4785333"/>
          </a:xfrm>
          <a:prstGeom prst="rect">
            <a:avLst/>
          </a:prstGeom>
        </p:spPr>
      </p:pic>
      <p:pic>
        <p:nvPicPr>
          <p:cNvPr id="11" name="圖片 10">
            <a:extLst>
              <a:ext uri="{FF2B5EF4-FFF2-40B4-BE49-F238E27FC236}">
                <a16:creationId xmlns:a16="http://schemas.microsoft.com/office/drawing/2014/main" id="{BC50F2B6-ADF8-435D-A6C2-7CCDB2610633}"/>
              </a:ext>
            </a:extLst>
          </p:cNvPr>
          <p:cNvPicPr>
            <a:picLocks noChangeAspect="1"/>
          </p:cNvPicPr>
          <p:nvPr/>
        </p:nvPicPr>
        <p:blipFill rotWithShape="1">
          <a:blip r:embed="rId4"/>
          <a:srcRect b="95833"/>
          <a:stretch/>
        </p:blipFill>
        <p:spPr>
          <a:xfrm>
            <a:off x="720898" y="5867473"/>
            <a:ext cx="10800000" cy="197659"/>
          </a:xfrm>
          <a:prstGeom prst="rect">
            <a:avLst/>
          </a:prstGeom>
        </p:spPr>
      </p:pic>
    </p:spTree>
    <p:extLst>
      <p:ext uri="{BB962C8B-B14F-4D97-AF65-F5344CB8AC3E}">
        <p14:creationId xmlns:p14="http://schemas.microsoft.com/office/powerpoint/2010/main" val="2506582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EB95BDEF-76AC-427B-AB17-D910AEE155F1}"/>
              </a:ext>
            </a:extLst>
          </p:cNvPr>
          <p:cNvPicPr>
            <a:picLocks noChangeAspect="1"/>
          </p:cNvPicPr>
          <p:nvPr/>
        </p:nvPicPr>
        <p:blipFill>
          <a:blip r:embed="rId3"/>
          <a:stretch>
            <a:fillRect/>
          </a:stretch>
        </p:blipFill>
        <p:spPr>
          <a:xfrm>
            <a:off x="160779" y="1721295"/>
            <a:ext cx="6471826" cy="3301359"/>
          </a:xfrm>
          <a:prstGeom prst="rect">
            <a:avLst/>
          </a:prstGeom>
        </p:spPr>
      </p:pic>
      <p:pic>
        <p:nvPicPr>
          <p:cNvPr id="10" name="圖片 9">
            <a:extLst>
              <a:ext uri="{FF2B5EF4-FFF2-40B4-BE49-F238E27FC236}">
                <a16:creationId xmlns:a16="http://schemas.microsoft.com/office/drawing/2014/main" id="{1CE3C8B1-BA38-4C19-8344-0A917B265048}"/>
              </a:ext>
            </a:extLst>
          </p:cNvPr>
          <p:cNvPicPr>
            <a:picLocks noChangeAspect="1"/>
          </p:cNvPicPr>
          <p:nvPr/>
        </p:nvPicPr>
        <p:blipFill>
          <a:blip r:embed="rId4"/>
          <a:stretch>
            <a:fillRect/>
          </a:stretch>
        </p:blipFill>
        <p:spPr>
          <a:xfrm>
            <a:off x="6569343" y="513942"/>
            <a:ext cx="5461878" cy="5958413"/>
          </a:xfrm>
          <a:prstGeom prst="rect">
            <a:avLst/>
          </a:prstGeom>
        </p:spPr>
      </p:pic>
      <p:cxnSp>
        <p:nvCxnSpPr>
          <p:cNvPr id="35" name="直線單箭頭接點 34">
            <a:extLst>
              <a:ext uri="{FF2B5EF4-FFF2-40B4-BE49-F238E27FC236}">
                <a16:creationId xmlns:a16="http://schemas.microsoft.com/office/drawing/2014/main" id="{78184C3A-3E78-4049-87B6-FB7CB73B1E0C}"/>
              </a:ext>
            </a:extLst>
          </p:cNvPr>
          <p:cNvCxnSpPr>
            <a:cxnSpLocks/>
          </p:cNvCxnSpPr>
          <p:nvPr/>
        </p:nvCxnSpPr>
        <p:spPr>
          <a:xfrm flipV="1">
            <a:off x="2497409" y="816521"/>
            <a:ext cx="4792832" cy="9821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E7547C97-847C-4011-AE58-574DED3BF748}"/>
              </a:ext>
            </a:extLst>
          </p:cNvPr>
          <p:cNvCxnSpPr>
            <a:cxnSpLocks/>
          </p:cNvCxnSpPr>
          <p:nvPr/>
        </p:nvCxnSpPr>
        <p:spPr>
          <a:xfrm flipV="1">
            <a:off x="2497409" y="1182029"/>
            <a:ext cx="4792832" cy="80992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9" name="直線單箭頭接點 38">
            <a:extLst>
              <a:ext uri="{FF2B5EF4-FFF2-40B4-BE49-F238E27FC236}">
                <a16:creationId xmlns:a16="http://schemas.microsoft.com/office/drawing/2014/main" id="{A6263063-13A3-4D8D-A7E2-BE4927E66006}"/>
              </a:ext>
            </a:extLst>
          </p:cNvPr>
          <p:cNvCxnSpPr>
            <a:cxnSpLocks/>
          </p:cNvCxnSpPr>
          <p:nvPr/>
        </p:nvCxnSpPr>
        <p:spPr>
          <a:xfrm flipV="1">
            <a:off x="1940312" y="1382511"/>
            <a:ext cx="5349929" cy="7817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0" name="直線單箭頭接點 39">
            <a:extLst>
              <a:ext uri="{FF2B5EF4-FFF2-40B4-BE49-F238E27FC236}">
                <a16:creationId xmlns:a16="http://schemas.microsoft.com/office/drawing/2014/main" id="{71D31115-93AB-4174-B037-4D54B3B2B716}"/>
              </a:ext>
            </a:extLst>
          </p:cNvPr>
          <p:cNvCxnSpPr>
            <a:cxnSpLocks/>
          </p:cNvCxnSpPr>
          <p:nvPr/>
        </p:nvCxnSpPr>
        <p:spPr>
          <a:xfrm flipV="1">
            <a:off x="2635293" y="1704982"/>
            <a:ext cx="4735663" cy="69733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2" name="直線單箭頭接點 41">
            <a:extLst>
              <a:ext uri="{FF2B5EF4-FFF2-40B4-BE49-F238E27FC236}">
                <a16:creationId xmlns:a16="http://schemas.microsoft.com/office/drawing/2014/main" id="{7A184A2C-F376-44D6-81AF-FBC1919C7D8C}"/>
              </a:ext>
            </a:extLst>
          </p:cNvPr>
          <p:cNvCxnSpPr>
            <a:cxnSpLocks/>
            <a:endCxn id="44" idx="1"/>
          </p:cNvCxnSpPr>
          <p:nvPr/>
        </p:nvCxnSpPr>
        <p:spPr>
          <a:xfrm flipV="1">
            <a:off x="4591925" y="2166936"/>
            <a:ext cx="2636032" cy="60170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4" name="左大括弧 43">
            <a:extLst>
              <a:ext uri="{FF2B5EF4-FFF2-40B4-BE49-F238E27FC236}">
                <a16:creationId xmlns:a16="http://schemas.microsoft.com/office/drawing/2014/main" id="{2D27F80D-9A87-492A-87D1-61CA82EE1654}"/>
              </a:ext>
            </a:extLst>
          </p:cNvPr>
          <p:cNvSpPr/>
          <p:nvPr/>
        </p:nvSpPr>
        <p:spPr>
          <a:xfrm>
            <a:off x="7227957" y="1847186"/>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6" name="直線單箭頭接點 45">
            <a:extLst>
              <a:ext uri="{FF2B5EF4-FFF2-40B4-BE49-F238E27FC236}">
                <a16:creationId xmlns:a16="http://schemas.microsoft.com/office/drawing/2014/main" id="{17B0E129-AB83-4479-9087-A8D303926450}"/>
              </a:ext>
            </a:extLst>
          </p:cNvPr>
          <p:cNvCxnSpPr>
            <a:cxnSpLocks/>
          </p:cNvCxnSpPr>
          <p:nvPr/>
        </p:nvCxnSpPr>
        <p:spPr>
          <a:xfrm flipV="1">
            <a:off x="2758947" y="2836701"/>
            <a:ext cx="4957274" cy="3008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A94567FD-8593-4BD8-90EA-451971BE6834}"/>
              </a:ext>
            </a:extLst>
          </p:cNvPr>
          <p:cNvCxnSpPr>
            <a:cxnSpLocks/>
          </p:cNvCxnSpPr>
          <p:nvPr/>
        </p:nvCxnSpPr>
        <p:spPr>
          <a:xfrm>
            <a:off x="4303089" y="3332952"/>
            <a:ext cx="3390830" cy="60342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直線單箭頭接點 47">
            <a:extLst>
              <a:ext uri="{FF2B5EF4-FFF2-40B4-BE49-F238E27FC236}">
                <a16:creationId xmlns:a16="http://schemas.microsoft.com/office/drawing/2014/main" id="{005074AC-8863-4B17-8B24-957682610640}"/>
              </a:ext>
            </a:extLst>
          </p:cNvPr>
          <p:cNvCxnSpPr>
            <a:cxnSpLocks/>
            <a:endCxn id="51" idx="1"/>
          </p:cNvCxnSpPr>
          <p:nvPr/>
        </p:nvCxnSpPr>
        <p:spPr>
          <a:xfrm>
            <a:off x="6078894" y="3830582"/>
            <a:ext cx="1494327" cy="57495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左大括弧 50">
            <a:extLst>
              <a:ext uri="{FF2B5EF4-FFF2-40B4-BE49-F238E27FC236}">
                <a16:creationId xmlns:a16="http://schemas.microsoft.com/office/drawing/2014/main" id="{A4586442-F510-4469-9389-91DB073780BF}"/>
              </a:ext>
            </a:extLst>
          </p:cNvPr>
          <p:cNvSpPr/>
          <p:nvPr/>
        </p:nvSpPr>
        <p:spPr>
          <a:xfrm>
            <a:off x="7573221" y="4085791"/>
            <a:ext cx="143000" cy="639499"/>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53" name="直線單箭頭接點 52">
            <a:extLst>
              <a:ext uri="{FF2B5EF4-FFF2-40B4-BE49-F238E27FC236}">
                <a16:creationId xmlns:a16="http://schemas.microsoft.com/office/drawing/2014/main" id="{E7ECB135-BDCC-4FFE-B283-DAF130BDC09F}"/>
              </a:ext>
            </a:extLst>
          </p:cNvPr>
          <p:cNvCxnSpPr>
            <a:cxnSpLocks/>
          </p:cNvCxnSpPr>
          <p:nvPr/>
        </p:nvCxnSpPr>
        <p:spPr>
          <a:xfrm>
            <a:off x="1502995" y="4307102"/>
            <a:ext cx="5796462" cy="53543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7" name="直線單箭頭接點 56">
            <a:extLst>
              <a:ext uri="{FF2B5EF4-FFF2-40B4-BE49-F238E27FC236}">
                <a16:creationId xmlns:a16="http://schemas.microsoft.com/office/drawing/2014/main" id="{C0D0B8C5-EFAD-4539-A6A1-1A79C4904723}"/>
              </a:ext>
            </a:extLst>
          </p:cNvPr>
          <p:cNvCxnSpPr>
            <a:cxnSpLocks/>
            <a:endCxn id="58" idx="1"/>
          </p:cNvCxnSpPr>
          <p:nvPr/>
        </p:nvCxnSpPr>
        <p:spPr>
          <a:xfrm>
            <a:off x="2635293" y="4725080"/>
            <a:ext cx="4271076" cy="90899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8" name="左大括弧 57">
            <a:extLst>
              <a:ext uri="{FF2B5EF4-FFF2-40B4-BE49-F238E27FC236}">
                <a16:creationId xmlns:a16="http://schemas.microsoft.com/office/drawing/2014/main" id="{E74470DD-0776-40C3-B892-F912A87509C4}"/>
              </a:ext>
            </a:extLst>
          </p:cNvPr>
          <p:cNvSpPr/>
          <p:nvPr/>
        </p:nvSpPr>
        <p:spPr>
          <a:xfrm>
            <a:off x="6906369" y="5045765"/>
            <a:ext cx="107748" cy="1176615"/>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Tree>
    <p:extLst>
      <p:ext uri="{BB962C8B-B14F-4D97-AF65-F5344CB8AC3E}">
        <p14:creationId xmlns:p14="http://schemas.microsoft.com/office/powerpoint/2010/main" val="2054230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9BCD660E-6E8D-4B7E-B81C-E3349804A513}"/>
              </a:ext>
            </a:extLst>
          </p:cNvPr>
          <p:cNvSpPr/>
          <p:nvPr/>
        </p:nvSpPr>
        <p:spPr>
          <a:xfrm>
            <a:off x="0" y="0"/>
            <a:ext cx="12192000" cy="6858000"/>
          </a:xfrm>
          <a:prstGeom prst="rect">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軟正黑體" panose="020B0604030504040204" pitchFamily="34" charset="-120"/>
              <a:ea typeface="微軟正黑體" panose="020B0604030504040204" pitchFamily="34" charset="-120"/>
            </a:endParaRPr>
          </a:p>
        </p:txBody>
      </p:sp>
      <p:sp>
        <p:nvSpPr>
          <p:cNvPr id="29" name="圆角矩形 1">
            <a:extLst>
              <a:ext uri="{FF2B5EF4-FFF2-40B4-BE49-F238E27FC236}">
                <a16:creationId xmlns:a16="http://schemas.microsoft.com/office/drawing/2014/main" id="{03DB92E8-05CC-46C6-BB4D-4D18AF7917C1}"/>
              </a:ext>
            </a:extLst>
          </p:cNvPr>
          <p:cNvSpPr/>
          <p:nvPr/>
        </p:nvSpPr>
        <p:spPr>
          <a:xfrm rot="2700000">
            <a:off x="2171657" y="2107388"/>
            <a:ext cx="2924529" cy="2924529"/>
          </a:xfrm>
          <a:prstGeom prst="roundRect">
            <a:avLst/>
          </a:prstGeom>
          <a:gradFill>
            <a:gsLst>
              <a:gs pos="0">
                <a:srgbClr val="FFFFFF"/>
              </a:gs>
              <a:gs pos="100000">
                <a:schemeClr val="bg1">
                  <a:lumMod val="95000"/>
                </a:schemeClr>
              </a:gs>
            </a:gsLst>
            <a:lin ang="15000000" scaled="0"/>
          </a:gra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0" name="椭圆 29">
            <a:extLst>
              <a:ext uri="{FF2B5EF4-FFF2-40B4-BE49-F238E27FC236}">
                <a16:creationId xmlns:a16="http://schemas.microsoft.com/office/drawing/2014/main" id="{48B9E463-801A-4848-BAE7-DB982483B117}"/>
              </a:ext>
            </a:extLst>
          </p:cNvPr>
          <p:cNvSpPr/>
          <p:nvPr/>
        </p:nvSpPr>
        <p:spPr>
          <a:xfrm>
            <a:off x="1654994" y="1590724"/>
            <a:ext cx="3957855" cy="395785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軟正黑體" panose="020B0604030504040204" pitchFamily="34" charset="-120"/>
              <a:ea typeface="微軟正黑體" panose="020B0604030504040204" pitchFamily="34" charset="-120"/>
              <a:cs typeface="+mn-ea"/>
            </a:endParaRPr>
          </a:p>
        </p:txBody>
      </p:sp>
      <p:sp>
        <p:nvSpPr>
          <p:cNvPr id="3" name="Text Box 3"/>
          <p:cNvSpPr>
            <a:spLocks noChangeArrowheads="1"/>
          </p:cNvSpPr>
          <p:nvPr/>
        </p:nvSpPr>
        <p:spPr bwMode="auto">
          <a:xfrm>
            <a:off x="2447538" y="3101599"/>
            <a:ext cx="2372765" cy="830997"/>
          </a:xfrm>
          <a:prstGeom prst="rect">
            <a:avLst/>
          </a:prstGeom>
          <a:noFill/>
        </p:spPr>
        <p:txBody>
          <a:bodyPr wrap="none">
            <a:spAutoFit/>
          </a:bodyPr>
          <a:lstStyle/>
          <a:p>
            <a:pPr algn="ctr">
              <a:spcBef>
                <a:spcPct val="0"/>
              </a:spcBef>
            </a:pPr>
            <a:r>
              <a:rPr lang="en-US" altLang="zh-CN" sz="4800" dirty="0">
                <a:latin typeface="Times New Roman" panose="02020603050405020304" pitchFamily="18" charset="0"/>
                <a:ea typeface="微軟正黑體" panose="020B0604030504040204" pitchFamily="34" charset="-120"/>
                <a:cs typeface="Times New Roman" panose="02020603050405020304" pitchFamily="18" charset="0"/>
              </a:rPr>
              <a:t>Contents</a:t>
            </a:r>
            <a:endParaRPr lang="zh-CN" altLang="en-US" sz="4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1" name="PA_组合 20"/>
          <p:cNvGrpSpPr/>
          <p:nvPr>
            <p:custDataLst>
              <p:tags r:id="rId1"/>
            </p:custDataLst>
          </p:nvPr>
        </p:nvGrpSpPr>
        <p:grpSpPr>
          <a:xfrm>
            <a:off x="7010404" y="1423524"/>
            <a:ext cx="727831" cy="727831"/>
            <a:chOff x="7010404" y="1250101"/>
            <a:chExt cx="727831" cy="727831"/>
          </a:xfrm>
        </p:grpSpPr>
        <p:sp>
          <p:nvSpPr>
            <p:cNvPr id="4" name="椭圆 1"/>
            <p:cNvSpPr>
              <a:spLocks noChangeArrowheads="1"/>
            </p:cNvSpPr>
            <p:nvPr/>
          </p:nvSpPr>
          <p:spPr bwMode="auto">
            <a:xfrm>
              <a:off x="7010404" y="1250101"/>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5" name="TextBox 32"/>
            <p:cNvSpPr txBox="1">
              <a:spLocks noChangeArrowheads="1"/>
            </p:cNvSpPr>
            <p:nvPr/>
          </p:nvSpPr>
          <p:spPr bwMode="auto">
            <a:xfrm>
              <a:off x="7076801" y="1321628"/>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01</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7" name="TextBox 76"/>
          <p:cNvSpPr txBox="1"/>
          <p:nvPr/>
        </p:nvSpPr>
        <p:spPr>
          <a:xfrm>
            <a:off x="7926359" y="1525828"/>
            <a:ext cx="2892585" cy="523220"/>
          </a:xfrm>
          <a:prstGeom prst="rect">
            <a:avLst/>
          </a:prstGeom>
          <a:noFill/>
        </p:spPr>
        <p:txBody>
          <a:bodyPr wrap="square" rtlCol="0">
            <a:spAutoFit/>
          </a:bodyPr>
          <a:lstStyle/>
          <a:p>
            <a:r>
              <a:rPr lang="en-US" altLang="zh-CN" sz="2800" dirty="0">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4" name="PA_组合 23"/>
          <p:cNvGrpSpPr/>
          <p:nvPr>
            <p:custDataLst>
              <p:tags r:id="rId2"/>
            </p:custDataLst>
          </p:nvPr>
        </p:nvGrpSpPr>
        <p:grpSpPr>
          <a:xfrm>
            <a:off x="7010404" y="2656557"/>
            <a:ext cx="727831" cy="727831"/>
            <a:chOff x="7010404" y="2483134"/>
            <a:chExt cx="727831" cy="727831"/>
          </a:xfrm>
        </p:grpSpPr>
        <p:sp>
          <p:nvSpPr>
            <p:cNvPr id="8" name="椭圆 1"/>
            <p:cNvSpPr>
              <a:spLocks noChangeArrowheads="1"/>
            </p:cNvSpPr>
            <p:nvPr/>
          </p:nvSpPr>
          <p:spPr bwMode="auto">
            <a:xfrm>
              <a:off x="7010404" y="2483134"/>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9" name="TextBox 32"/>
            <p:cNvSpPr txBox="1">
              <a:spLocks noChangeArrowheads="1"/>
            </p:cNvSpPr>
            <p:nvPr/>
          </p:nvSpPr>
          <p:spPr bwMode="auto">
            <a:xfrm>
              <a:off x="7080171" y="2554661"/>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02</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1" name="TextBox 76"/>
          <p:cNvSpPr txBox="1"/>
          <p:nvPr/>
        </p:nvSpPr>
        <p:spPr>
          <a:xfrm>
            <a:off x="7926359" y="2758861"/>
            <a:ext cx="3611591"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Algorithms</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8" name="PA_组合 27"/>
          <p:cNvGrpSpPr/>
          <p:nvPr>
            <p:custDataLst>
              <p:tags r:id="rId3"/>
            </p:custDataLst>
          </p:nvPr>
        </p:nvGrpSpPr>
        <p:grpSpPr>
          <a:xfrm>
            <a:off x="7010404" y="3932596"/>
            <a:ext cx="727831" cy="727831"/>
            <a:chOff x="7010404" y="3759173"/>
            <a:chExt cx="727831" cy="727831"/>
          </a:xfrm>
        </p:grpSpPr>
        <p:sp>
          <p:nvSpPr>
            <p:cNvPr id="12" name="椭圆 1"/>
            <p:cNvSpPr>
              <a:spLocks noChangeArrowheads="1"/>
            </p:cNvSpPr>
            <p:nvPr/>
          </p:nvSpPr>
          <p:spPr bwMode="auto">
            <a:xfrm>
              <a:off x="7010404" y="3759173"/>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3" name="TextBox 32"/>
            <p:cNvSpPr txBox="1">
              <a:spLocks noChangeArrowheads="1"/>
            </p:cNvSpPr>
            <p:nvPr/>
          </p:nvSpPr>
          <p:spPr bwMode="auto">
            <a:xfrm>
              <a:off x="7076801" y="3830700"/>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03</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5" name="TextBox 76"/>
          <p:cNvSpPr txBox="1"/>
          <p:nvPr/>
        </p:nvSpPr>
        <p:spPr>
          <a:xfrm>
            <a:off x="7926358" y="4034900"/>
            <a:ext cx="3922742" cy="523220"/>
          </a:xfrm>
          <a:prstGeom prst="rect">
            <a:avLst/>
          </a:prstGeom>
          <a:noFill/>
        </p:spPr>
        <p:txBody>
          <a:bodyPr wrap="square" rtlCol="0">
            <a:spAutoFit/>
          </a:bodyPr>
          <a:lstStyle/>
          <a:p>
            <a:r>
              <a:rPr lang="en-US" altLang="zh-TW" sz="28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Lattice</a:t>
            </a:r>
            <a:endParaRPr lang="zh-CN" altLang="en-US" sz="28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25" name="PA_组合 24"/>
          <p:cNvGrpSpPr/>
          <p:nvPr>
            <p:custDataLst>
              <p:tags r:id="rId4"/>
            </p:custDataLst>
          </p:nvPr>
        </p:nvGrpSpPr>
        <p:grpSpPr>
          <a:xfrm>
            <a:off x="7010404" y="5165629"/>
            <a:ext cx="727831" cy="727831"/>
            <a:chOff x="7010404" y="4992206"/>
            <a:chExt cx="727831" cy="727831"/>
          </a:xfrm>
        </p:grpSpPr>
        <p:sp>
          <p:nvSpPr>
            <p:cNvPr id="16" name="椭圆 1"/>
            <p:cNvSpPr>
              <a:spLocks noChangeArrowheads="1"/>
            </p:cNvSpPr>
            <p:nvPr/>
          </p:nvSpPr>
          <p:spPr bwMode="auto">
            <a:xfrm>
              <a:off x="7010404" y="4992206"/>
              <a:ext cx="727831" cy="727831"/>
            </a:xfrm>
            <a:prstGeom prst="roundRect">
              <a:avLst/>
            </a:prstGeom>
            <a:noFill/>
            <a:ln w="19050">
              <a:solidFill>
                <a:schemeClr val="tx1">
                  <a:lumMod val="85000"/>
                  <a:lumOff val="15000"/>
                </a:schemeClr>
              </a:solid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latin typeface="微軟正黑體" panose="020B0604030504040204" pitchFamily="34" charset="-120"/>
                <a:ea typeface="微軟正黑體" panose="020B0604030504040204" pitchFamily="34" charset="-120"/>
              </a:endParaRPr>
            </a:p>
          </p:txBody>
        </p:sp>
        <p:sp>
          <p:nvSpPr>
            <p:cNvPr id="17" name="TextBox 32"/>
            <p:cNvSpPr txBox="1">
              <a:spLocks noChangeArrowheads="1"/>
            </p:cNvSpPr>
            <p:nvPr/>
          </p:nvSpPr>
          <p:spPr bwMode="auto">
            <a:xfrm>
              <a:off x="7076801" y="5063733"/>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a:latin typeface="Times New Roman" panose="02020603050405020304" pitchFamily="18" charset="0"/>
                  <a:ea typeface="微軟正黑體" panose="020B0604030504040204" pitchFamily="34" charset="-120"/>
                  <a:cs typeface="Times New Roman" panose="02020603050405020304" pitchFamily="18" charset="0"/>
                </a:rPr>
                <a:t>04</a:t>
              </a:r>
              <a:endParaRPr lang="zh-CN" altLang="en-US" sz="3200" dirty="0">
                <a:latin typeface="Times New Roman" panose="02020603050405020304" pitchFamily="18" charset="0"/>
                <a:ea typeface="微軟正黑體" panose="020B0604030504040204" pitchFamily="34" charset="-120"/>
                <a:cs typeface="Times New Roman" panose="02020603050405020304" pitchFamily="18" charset="0"/>
              </a:endParaRPr>
            </a:p>
          </p:txBody>
        </p:sp>
      </p:grpSp>
      <p:sp>
        <p:nvSpPr>
          <p:cNvPr id="19" name="TextBox 76"/>
          <p:cNvSpPr txBox="1"/>
          <p:nvPr/>
        </p:nvSpPr>
        <p:spPr>
          <a:xfrm>
            <a:off x="7926357" y="5267934"/>
            <a:ext cx="2892585" cy="523220"/>
          </a:xfrm>
          <a:prstGeom prst="rect">
            <a:avLst/>
          </a:prstGeom>
          <a:noFill/>
        </p:spPr>
        <p:txBody>
          <a:bodyPr wrap="square" rtlCol="0">
            <a:spAutoFit/>
          </a:bodyPr>
          <a:lstStyle/>
          <a:p>
            <a:r>
              <a:rPr lang="en-US" altLang="zh-TW" sz="2800" dirty="0">
                <a:latin typeface="Times New Roman" panose="02020603050405020304" pitchFamily="18" charset="0"/>
                <a:ea typeface="微軟正黑體" panose="020B0604030504040204" pitchFamily="34" charset="-120"/>
                <a:cs typeface="Times New Roman" panose="02020603050405020304" pitchFamily="18" charset="0"/>
              </a:rPr>
              <a:t>Future</a:t>
            </a:r>
            <a:endParaRPr lang="zh-CN" altLang="en-US" sz="28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4232789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5" grpId="0"/>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5" name="圖片 4">
            <a:extLst>
              <a:ext uri="{FF2B5EF4-FFF2-40B4-BE49-F238E27FC236}">
                <a16:creationId xmlns:a16="http://schemas.microsoft.com/office/drawing/2014/main" id="{B115A50F-6C10-444C-B2F4-08587887ADC1}"/>
              </a:ext>
            </a:extLst>
          </p:cNvPr>
          <p:cNvPicPr>
            <a:picLocks noChangeAspect="1"/>
          </p:cNvPicPr>
          <p:nvPr/>
        </p:nvPicPr>
        <p:blipFill>
          <a:blip r:embed="rId3"/>
          <a:stretch>
            <a:fillRect/>
          </a:stretch>
        </p:blipFill>
        <p:spPr>
          <a:xfrm>
            <a:off x="696000" y="1073580"/>
            <a:ext cx="10800000" cy="4743464"/>
          </a:xfrm>
          <a:prstGeom prst="rect">
            <a:avLst/>
          </a:prstGeom>
        </p:spPr>
      </p:pic>
    </p:spTree>
    <p:extLst>
      <p:ext uri="{BB962C8B-B14F-4D97-AF65-F5344CB8AC3E}">
        <p14:creationId xmlns:p14="http://schemas.microsoft.com/office/powerpoint/2010/main" val="3903321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6312"/>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207115" cy="400110"/>
            <a:chOff x="568442" y="319364"/>
            <a:chExt cx="1207115" cy="400111"/>
          </a:xfrm>
        </p:grpSpPr>
        <p:sp>
          <p:nvSpPr>
            <p:cNvPr id="55" name="文本框 23"/>
            <p:cNvSpPr txBox="1"/>
            <p:nvPr/>
          </p:nvSpPr>
          <p:spPr>
            <a:xfrm>
              <a:off x="665958" y="319364"/>
              <a:ext cx="1109599"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Signing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pic>
        <p:nvPicPr>
          <p:cNvPr id="3" name="圖片 2">
            <a:extLst>
              <a:ext uri="{FF2B5EF4-FFF2-40B4-BE49-F238E27FC236}">
                <a16:creationId xmlns:a16="http://schemas.microsoft.com/office/drawing/2014/main" id="{0360815C-C2EB-4F54-8132-74851DF3AF4C}"/>
              </a:ext>
            </a:extLst>
          </p:cNvPr>
          <p:cNvPicPr>
            <a:picLocks noChangeAspect="1"/>
          </p:cNvPicPr>
          <p:nvPr/>
        </p:nvPicPr>
        <p:blipFill>
          <a:blip r:embed="rId3"/>
          <a:stretch>
            <a:fillRect/>
          </a:stretch>
        </p:blipFill>
        <p:spPr>
          <a:xfrm>
            <a:off x="696000" y="1447075"/>
            <a:ext cx="10800000" cy="3570552"/>
          </a:xfrm>
          <a:prstGeom prst="rect">
            <a:avLst/>
          </a:prstGeom>
        </p:spPr>
      </p:pic>
    </p:spTree>
    <p:extLst>
      <p:ext uri="{BB962C8B-B14F-4D97-AF65-F5344CB8AC3E}">
        <p14:creationId xmlns:p14="http://schemas.microsoft.com/office/powerpoint/2010/main" val="891044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26115E2E-5B02-42C2-B0EE-C424B23D62AE}"/>
              </a:ext>
            </a:extLst>
          </p:cNvPr>
          <p:cNvPicPr>
            <a:picLocks noChangeAspect="1"/>
          </p:cNvPicPr>
          <p:nvPr/>
        </p:nvPicPr>
        <p:blipFill>
          <a:blip r:embed="rId3"/>
          <a:stretch>
            <a:fillRect/>
          </a:stretch>
        </p:blipFill>
        <p:spPr>
          <a:xfrm>
            <a:off x="478465" y="1086863"/>
            <a:ext cx="7691723" cy="4815988"/>
          </a:xfrm>
          <a:prstGeom prst="rect">
            <a:avLst/>
          </a:prstGeom>
        </p:spPr>
      </p:pic>
      <p:pic>
        <p:nvPicPr>
          <p:cNvPr id="5" name="圖片 4">
            <a:extLst>
              <a:ext uri="{FF2B5EF4-FFF2-40B4-BE49-F238E27FC236}">
                <a16:creationId xmlns:a16="http://schemas.microsoft.com/office/drawing/2014/main" id="{85413050-9451-4350-9F54-97E0A2B86D65}"/>
              </a:ext>
            </a:extLst>
          </p:cNvPr>
          <p:cNvPicPr>
            <a:picLocks noChangeAspect="1"/>
          </p:cNvPicPr>
          <p:nvPr/>
        </p:nvPicPr>
        <p:blipFill rotWithShape="1">
          <a:blip r:embed="rId4"/>
          <a:srcRect r="1202"/>
          <a:stretch/>
        </p:blipFill>
        <p:spPr>
          <a:xfrm>
            <a:off x="6266491" y="708669"/>
            <a:ext cx="5853840" cy="5572376"/>
          </a:xfrm>
          <a:prstGeom prst="rect">
            <a:avLst/>
          </a:prstGeom>
        </p:spPr>
      </p:pic>
      <p:cxnSp>
        <p:nvCxnSpPr>
          <p:cNvPr id="26" name="直線單箭頭接點 25">
            <a:extLst>
              <a:ext uri="{FF2B5EF4-FFF2-40B4-BE49-F238E27FC236}">
                <a16:creationId xmlns:a16="http://schemas.microsoft.com/office/drawing/2014/main" id="{A0F25C37-89B0-4431-AB13-73923B30F68B}"/>
              </a:ext>
            </a:extLst>
          </p:cNvPr>
          <p:cNvCxnSpPr>
            <a:cxnSpLocks/>
          </p:cNvCxnSpPr>
          <p:nvPr/>
        </p:nvCxnSpPr>
        <p:spPr>
          <a:xfrm flipV="1">
            <a:off x="2876550" y="1027251"/>
            <a:ext cx="3691518" cy="1607798"/>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135BB12D-C347-43FF-89EC-261E0BCA1C85}"/>
              </a:ext>
            </a:extLst>
          </p:cNvPr>
          <p:cNvCxnSpPr>
            <a:cxnSpLocks/>
          </p:cNvCxnSpPr>
          <p:nvPr/>
        </p:nvCxnSpPr>
        <p:spPr>
          <a:xfrm flipV="1">
            <a:off x="2912385" y="1204332"/>
            <a:ext cx="3655683" cy="161981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8" name="直線單箭頭接點 27">
            <a:extLst>
              <a:ext uri="{FF2B5EF4-FFF2-40B4-BE49-F238E27FC236}">
                <a16:creationId xmlns:a16="http://schemas.microsoft.com/office/drawing/2014/main" id="{8A3F4F4E-5EEB-424D-AE31-857FBEDAF29D}"/>
              </a:ext>
            </a:extLst>
          </p:cNvPr>
          <p:cNvCxnSpPr>
            <a:cxnSpLocks/>
          </p:cNvCxnSpPr>
          <p:nvPr/>
        </p:nvCxnSpPr>
        <p:spPr>
          <a:xfrm flipV="1">
            <a:off x="3005862" y="1449659"/>
            <a:ext cx="3691518" cy="16629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9" name="直線單箭頭接點 28">
            <a:extLst>
              <a:ext uri="{FF2B5EF4-FFF2-40B4-BE49-F238E27FC236}">
                <a16:creationId xmlns:a16="http://schemas.microsoft.com/office/drawing/2014/main" id="{790F6210-A482-4F52-92DC-C038FBEDF0B0}"/>
              </a:ext>
            </a:extLst>
          </p:cNvPr>
          <p:cNvCxnSpPr>
            <a:cxnSpLocks/>
          </p:cNvCxnSpPr>
          <p:nvPr/>
        </p:nvCxnSpPr>
        <p:spPr>
          <a:xfrm flipV="1">
            <a:off x="2335741" y="1717288"/>
            <a:ext cx="4268162" cy="183158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3248C73B-971F-4950-9F19-B98869A77D34}"/>
              </a:ext>
            </a:extLst>
          </p:cNvPr>
          <p:cNvCxnSpPr>
            <a:cxnSpLocks/>
          </p:cNvCxnSpPr>
          <p:nvPr/>
        </p:nvCxnSpPr>
        <p:spPr>
          <a:xfrm flipV="1">
            <a:off x="2165766" y="1925699"/>
            <a:ext cx="4438137" cy="187604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4632C542-AD69-4465-A4EE-F67DB3088F31}"/>
              </a:ext>
            </a:extLst>
          </p:cNvPr>
          <p:cNvCxnSpPr>
            <a:cxnSpLocks/>
          </p:cNvCxnSpPr>
          <p:nvPr/>
        </p:nvCxnSpPr>
        <p:spPr>
          <a:xfrm flipV="1">
            <a:off x="3713445" y="2146684"/>
            <a:ext cx="2854623" cy="187976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4" name="直線單箭頭接點 33">
            <a:extLst>
              <a:ext uri="{FF2B5EF4-FFF2-40B4-BE49-F238E27FC236}">
                <a16:creationId xmlns:a16="http://schemas.microsoft.com/office/drawing/2014/main" id="{9A68E909-39C3-4036-9FBD-1C27A889B477}"/>
              </a:ext>
            </a:extLst>
          </p:cNvPr>
          <p:cNvCxnSpPr>
            <a:cxnSpLocks/>
          </p:cNvCxnSpPr>
          <p:nvPr/>
        </p:nvCxnSpPr>
        <p:spPr>
          <a:xfrm flipV="1">
            <a:off x="3082360" y="2382609"/>
            <a:ext cx="3485708" cy="21055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6" name="直線單箭頭接點 35">
            <a:extLst>
              <a:ext uri="{FF2B5EF4-FFF2-40B4-BE49-F238E27FC236}">
                <a16:creationId xmlns:a16="http://schemas.microsoft.com/office/drawing/2014/main" id="{1AB3BC1F-F6CB-4A95-A938-24D455438E04}"/>
              </a:ext>
            </a:extLst>
          </p:cNvPr>
          <p:cNvCxnSpPr>
            <a:cxnSpLocks/>
            <a:endCxn id="38" idx="1"/>
          </p:cNvCxnSpPr>
          <p:nvPr/>
        </p:nvCxnSpPr>
        <p:spPr>
          <a:xfrm flipV="1">
            <a:off x="5638903" y="3385968"/>
            <a:ext cx="821295" cy="1398044"/>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左大括弧 37">
            <a:extLst>
              <a:ext uri="{FF2B5EF4-FFF2-40B4-BE49-F238E27FC236}">
                <a16:creationId xmlns:a16="http://schemas.microsoft.com/office/drawing/2014/main" id="{5ACC7AB5-541C-4923-A6D4-26CF9B5FB42D}"/>
              </a:ext>
            </a:extLst>
          </p:cNvPr>
          <p:cNvSpPr/>
          <p:nvPr/>
        </p:nvSpPr>
        <p:spPr>
          <a:xfrm>
            <a:off x="6460198" y="2514396"/>
            <a:ext cx="107869" cy="174314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0" name="直線單箭頭接點 39">
            <a:extLst>
              <a:ext uri="{FF2B5EF4-FFF2-40B4-BE49-F238E27FC236}">
                <a16:creationId xmlns:a16="http://schemas.microsoft.com/office/drawing/2014/main" id="{F6013CB0-D5B1-488F-8197-DC3EA0009C38}"/>
              </a:ext>
            </a:extLst>
          </p:cNvPr>
          <p:cNvCxnSpPr>
            <a:cxnSpLocks/>
            <a:endCxn id="42" idx="1"/>
          </p:cNvCxnSpPr>
          <p:nvPr/>
        </p:nvCxnSpPr>
        <p:spPr>
          <a:xfrm flipV="1">
            <a:off x="3063565" y="4883473"/>
            <a:ext cx="3414551" cy="20325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2" name="左大括弧 41">
            <a:extLst>
              <a:ext uri="{FF2B5EF4-FFF2-40B4-BE49-F238E27FC236}">
                <a16:creationId xmlns:a16="http://schemas.microsoft.com/office/drawing/2014/main" id="{31B06184-EAF9-405F-B398-2FD13578CAD4}"/>
              </a:ext>
            </a:extLst>
          </p:cNvPr>
          <p:cNvSpPr/>
          <p:nvPr/>
        </p:nvSpPr>
        <p:spPr>
          <a:xfrm>
            <a:off x="6478116" y="4358604"/>
            <a:ext cx="166450" cy="1049737"/>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cxnSp>
        <p:nvCxnSpPr>
          <p:cNvPr id="44" name="直線單箭頭接點 43">
            <a:extLst>
              <a:ext uri="{FF2B5EF4-FFF2-40B4-BE49-F238E27FC236}">
                <a16:creationId xmlns:a16="http://schemas.microsoft.com/office/drawing/2014/main" id="{956D2823-A7F1-4651-A1CF-D0224878D8A8}"/>
              </a:ext>
            </a:extLst>
          </p:cNvPr>
          <p:cNvCxnSpPr>
            <a:cxnSpLocks/>
          </p:cNvCxnSpPr>
          <p:nvPr/>
        </p:nvCxnSpPr>
        <p:spPr>
          <a:xfrm>
            <a:off x="3517048" y="5482028"/>
            <a:ext cx="3086855" cy="23274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直線單箭頭接點 46">
            <a:extLst>
              <a:ext uri="{FF2B5EF4-FFF2-40B4-BE49-F238E27FC236}">
                <a16:creationId xmlns:a16="http://schemas.microsoft.com/office/drawing/2014/main" id="{9C140BEC-11F0-48DA-AF18-C6BF25A66B2B}"/>
              </a:ext>
            </a:extLst>
          </p:cNvPr>
          <p:cNvCxnSpPr>
            <a:cxnSpLocks/>
          </p:cNvCxnSpPr>
          <p:nvPr/>
        </p:nvCxnSpPr>
        <p:spPr>
          <a:xfrm>
            <a:off x="4144636" y="5702148"/>
            <a:ext cx="2423431" cy="2285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37546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4" name="圖片 3">
            <a:extLst>
              <a:ext uri="{FF2B5EF4-FFF2-40B4-BE49-F238E27FC236}">
                <a16:creationId xmlns:a16="http://schemas.microsoft.com/office/drawing/2014/main" id="{093EA3D0-187C-456F-B01E-C680470CAC44}"/>
              </a:ext>
            </a:extLst>
          </p:cNvPr>
          <p:cNvPicPr>
            <a:picLocks noChangeAspect="1"/>
          </p:cNvPicPr>
          <p:nvPr/>
        </p:nvPicPr>
        <p:blipFill>
          <a:blip r:embed="rId3"/>
          <a:stretch>
            <a:fillRect/>
          </a:stretch>
        </p:blipFill>
        <p:spPr>
          <a:xfrm>
            <a:off x="770782" y="990259"/>
            <a:ext cx="10800000" cy="4945975"/>
          </a:xfrm>
          <a:prstGeom prst="rect">
            <a:avLst/>
          </a:prstGeom>
        </p:spPr>
      </p:pic>
    </p:spTree>
    <p:extLst>
      <p:ext uri="{BB962C8B-B14F-4D97-AF65-F5344CB8AC3E}">
        <p14:creationId xmlns:p14="http://schemas.microsoft.com/office/powerpoint/2010/main" val="1154100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6E3AC04F-1E66-40C0-8E60-EF8414A2A1C0}"/>
              </a:ext>
            </a:extLst>
          </p:cNvPr>
          <p:cNvPicPr>
            <a:picLocks noChangeAspect="1"/>
          </p:cNvPicPr>
          <p:nvPr/>
        </p:nvPicPr>
        <p:blipFill>
          <a:blip r:embed="rId3"/>
          <a:stretch>
            <a:fillRect/>
          </a:stretch>
        </p:blipFill>
        <p:spPr>
          <a:xfrm>
            <a:off x="960000" y="832538"/>
            <a:ext cx="10800000" cy="5489056"/>
          </a:xfrm>
          <a:prstGeom prst="rect">
            <a:avLst/>
          </a:prstGeom>
        </p:spPr>
      </p:pic>
    </p:spTree>
    <p:extLst>
      <p:ext uri="{BB962C8B-B14F-4D97-AF65-F5344CB8AC3E}">
        <p14:creationId xmlns:p14="http://schemas.microsoft.com/office/powerpoint/2010/main" val="118790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200000"/>
              </a:lnSpc>
              <a:buFont typeface="Wingdings" panose="05000000000000000000" pitchFamily="2" charset="2"/>
              <a:buChar char="ü"/>
            </a:pPr>
            <a:r>
              <a:rPr lang="zh-TW" altLang="en-US" dirty="0"/>
              <a:t>基於簽名的數位簽名方案</a:t>
            </a:r>
            <a:endParaRPr lang="en-US" altLang="zh-TW" dirty="0"/>
          </a:p>
          <a:p>
            <a:pPr marL="342900" indent="-342900">
              <a:lnSpc>
                <a:spcPct val="200000"/>
              </a:lnSpc>
              <a:buFont typeface="Wingdings" panose="05000000000000000000" pitchFamily="2" charset="2"/>
              <a:buChar char="ü"/>
            </a:pPr>
            <a:r>
              <a:rPr lang="zh-TW" altLang="en-US" dirty="0"/>
              <a:t>三個主要演算法：。</a:t>
            </a:r>
            <a:endParaRPr lang="en-US" altLang="zh-TW" dirty="0">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68443" y="319365"/>
            <a:ext cx="1489692" cy="707886"/>
            <a:chOff x="568442" y="319364"/>
            <a:chExt cx="1489692" cy="707888"/>
          </a:xfrm>
        </p:grpSpPr>
        <p:sp>
          <p:nvSpPr>
            <p:cNvPr id="55" name="文本框 23"/>
            <p:cNvSpPr txBox="1"/>
            <p:nvPr/>
          </p:nvSpPr>
          <p:spPr>
            <a:xfrm>
              <a:off x="665958" y="319364"/>
              <a:ext cx="1392176" cy="707888"/>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Verification</a:t>
              </a:r>
            </a:p>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9</a:t>
            </a:r>
            <a:endParaRPr lang="zh-TW" altLang="en-US" dirty="0">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5C0F3443-A977-4EDF-9F34-5177057EE112}"/>
              </a:ext>
            </a:extLst>
          </p:cNvPr>
          <p:cNvPicPr>
            <a:picLocks noChangeAspect="1"/>
          </p:cNvPicPr>
          <p:nvPr/>
        </p:nvPicPr>
        <p:blipFill>
          <a:blip r:embed="rId3"/>
          <a:stretch>
            <a:fillRect/>
          </a:stretch>
        </p:blipFill>
        <p:spPr>
          <a:xfrm>
            <a:off x="726041" y="911357"/>
            <a:ext cx="10800000" cy="5245178"/>
          </a:xfrm>
          <a:prstGeom prst="rect">
            <a:avLst/>
          </a:prstGeom>
        </p:spPr>
      </p:pic>
    </p:spTree>
    <p:extLst>
      <p:ext uri="{BB962C8B-B14F-4D97-AF65-F5344CB8AC3E}">
        <p14:creationId xmlns:p14="http://schemas.microsoft.com/office/powerpoint/2010/main" val="3023330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C6BB7-ADAD-B276-BA7E-8C55F3958423}"/>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0D8B7EDF-2435-90A8-0F62-43C2F1496C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33D5A8D3-796E-1021-FE25-D320BC332B5A}"/>
              </a:ext>
            </a:extLst>
          </p:cNvPr>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Architecture</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a:extLst>
              <a:ext uri="{FF2B5EF4-FFF2-40B4-BE49-F238E27FC236}">
                <a16:creationId xmlns:a16="http://schemas.microsoft.com/office/drawing/2014/main" id="{ED058A53-AE0B-C0B8-41C2-3502D3805789}"/>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842E6986-6792-D623-A380-374333978BE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A5F4C4F8-00D7-8F2E-3FEB-85C480407C0D}"/>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04</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8A40E0D9-78D3-E1CF-2393-28F1209D010B}"/>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39A7785-ED22-E903-2FCF-60E3F755CD2B}"/>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699843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1854728" cy="400110"/>
            <a:chOff x="568442" y="319364"/>
            <a:chExt cx="1854728"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175721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graphicFrame>
        <p:nvGraphicFramePr>
          <p:cNvPr id="3" name="物件 2">
            <a:extLst>
              <a:ext uri="{FF2B5EF4-FFF2-40B4-BE49-F238E27FC236}">
                <a16:creationId xmlns:a16="http://schemas.microsoft.com/office/drawing/2014/main" id="{B37EF726-E579-4CEF-AC32-4F392857C1EE}"/>
              </a:ext>
            </a:extLst>
          </p:cNvPr>
          <p:cNvGraphicFramePr>
            <a:graphicFrameLocks noChangeAspect="1"/>
          </p:cNvGraphicFramePr>
          <p:nvPr>
            <p:extLst>
              <p:ext uri="{D42A27DB-BD31-4B8C-83A1-F6EECF244321}">
                <p14:modId xmlns:p14="http://schemas.microsoft.com/office/powerpoint/2010/main" val="2068254098"/>
              </p:ext>
            </p:extLst>
          </p:nvPr>
        </p:nvGraphicFramePr>
        <p:xfrm>
          <a:off x="1808648" y="738301"/>
          <a:ext cx="7482610" cy="5633829"/>
        </p:xfrm>
        <a:graphic>
          <a:graphicData uri="http://schemas.openxmlformats.org/presentationml/2006/ole">
            <mc:AlternateContent xmlns:mc="http://schemas.openxmlformats.org/markup-compatibility/2006">
              <mc:Choice xmlns:v="urn:schemas-microsoft-com:vml" Requires="v">
                <p:oleObj spid="_x0000_s2051" name="Visio" r:id="rId4" imgW="9601026" imgH="7229398" progId="Visio.Drawing.15">
                  <p:embed/>
                </p:oleObj>
              </mc:Choice>
              <mc:Fallback>
                <p:oleObj name="Visio" r:id="rId4" imgW="9601026" imgH="7229398" progId="Visio.Drawing.15">
                  <p:embed/>
                  <p:pic>
                    <p:nvPicPr>
                      <p:cNvPr id="0" name=""/>
                      <p:cNvPicPr/>
                      <p:nvPr/>
                    </p:nvPicPr>
                    <p:blipFill>
                      <a:blip r:embed="rId5"/>
                      <a:stretch>
                        <a:fillRect/>
                      </a:stretch>
                    </p:blipFill>
                    <p:spPr>
                      <a:xfrm>
                        <a:off x="1808648" y="738301"/>
                        <a:ext cx="7482610" cy="5633829"/>
                      </a:xfrm>
                      <a:prstGeom prst="rect">
                        <a:avLst/>
                      </a:prstGeom>
                    </p:spPr>
                  </p:pic>
                </p:oleObj>
              </mc:Fallback>
            </mc:AlternateContent>
          </a:graphicData>
        </a:graphic>
      </p:graphicFrame>
    </p:spTree>
    <p:extLst>
      <p:ext uri="{BB962C8B-B14F-4D97-AF65-F5344CB8AC3E}">
        <p14:creationId xmlns:p14="http://schemas.microsoft.com/office/powerpoint/2010/main" val="2902645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NTT</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05</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0019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352461-8619-F841-49DB-BA38D2321BF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DBCF1DD-5A6A-76E7-D5D3-39027E842DA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58B25285-EEEE-D68D-B72E-879EDA4AF01E}"/>
              </a:ext>
            </a:extLst>
          </p:cNvPr>
          <p:cNvGrpSpPr/>
          <p:nvPr/>
        </p:nvGrpSpPr>
        <p:grpSpPr>
          <a:xfrm>
            <a:off x="568443" y="319365"/>
            <a:ext cx="5690714" cy="400110"/>
            <a:chOff x="568442" y="319364"/>
            <a:chExt cx="5690714" cy="400111"/>
          </a:xfrm>
        </p:grpSpPr>
        <p:sp>
          <p:nvSpPr>
            <p:cNvPr id="55" name="文本框 23">
              <a:extLst>
                <a:ext uri="{FF2B5EF4-FFF2-40B4-BE49-F238E27FC236}">
                  <a16:creationId xmlns:a16="http://schemas.microsoft.com/office/drawing/2014/main" id="{D73CC946-1DEB-F737-0422-81A798BE1AA4}"/>
                </a:ext>
              </a:extLst>
            </p:cNvPr>
            <p:cNvSpPr txBox="1"/>
            <p:nvPr/>
          </p:nvSpPr>
          <p:spPr>
            <a:xfrm>
              <a:off x="665958" y="319364"/>
              <a:ext cx="5593198"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Polynomial Multiplication</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Linear Convolution</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1D8D4812-0E52-A919-FE20-8836B2D4B07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F52F905-A2FB-FB6B-7969-1CF12C7449A2}"/>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pic>
        <p:nvPicPr>
          <p:cNvPr id="6" name="圖片 5">
            <a:extLst>
              <a:ext uri="{FF2B5EF4-FFF2-40B4-BE49-F238E27FC236}">
                <a16:creationId xmlns:a16="http://schemas.microsoft.com/office/drawing/2014/main" id="{E49BC40B-1489-7916-ADE7-853B59A37438}"/>
              </a:ext>
            </a:extLst>
          </p:cNvPr>
          <p:cNvPicPr>
            <a:picLocks noChangeAspect="1"/>
          </p:cNvPicPr>
          <p:nvPr/>
        </p:nvPicPr>
        <p:blipFill>
          <a:blip r:embed="rId3"/>
          <a:srcRect r="2792"/>
          <a:stretch/>
        </p:blipFill>
        <p:spPr>
          <a:xfrm>
            <a:off x="4794403" y="1955077"/>
            <a:ext cx="7202561" cy="3665623"/>
          </a:xfrm>
          <a:prstGeom prst="rect">
            <a:avLst/>
          </a:prstGeom>
        </p:spPr>
      </p:pic>
      <p:pic>
        <p:nvPicPr>
          <p:cNvPr id="4" name="圖片 3">
            <a:extLst>
              <a:ext uri="{FF2B5EF4-FFF2-40B4-BE49-F238E27FC236}">
                <a16:creationId xmlns:a16="http://schemas.microsoft.com/office/drawing/2014/main" id="{66132400-88EB-4E1F-FAF9-981AC4F2498D}"/>
              </a:ext>
            </a:extLst>
          </p:cNvPr>
          <p:cNvPicPr>
            <a:picLocks noChangeAspect="1"/>
          </p:cNvPicPr>
          <p:nvPr/>
        </p:nvPicPr>
        <p:blipFill>
          <a:blip r:embed="rId4"/>
          <a:stretch>
            <a:fillRect/>
          </a:stretch>
        </p:blipFill>
        <p:spPr>
          <a:xfrm>
            <a:off x="644670" y="4265563"/>
            <a:ext cx="3889079" cy="2007905"/>
          </a:xfrm>
          <a:prstGeom prst="rect">
            <a:avLst/>
          </a:prstGeom>
        </p:spPr>
      </p:pic>
      <mc:AlternateContent xmlns:mc="http://schemas.openxmlformats.org/markup-compatibility/2006" xmlns:a14="http://schemas.microsoft.com/office/drawing/2010/main">
        <mc:Choice Requires="a14">
          <p:sp>
            <p:nvSpPr>
              <p:cNvPr id="12" name="文字方塊 11">
                <a:extLst>
                  <a:ext uri="{FF2B5EF4-FFF2-40B4-BE49-F238E27FC236}">
                    <a16:creationId xmlns:a16="http://schemas.microsoft.com/office/drawing/2014/main" id="{223F46A2-6817-ADC9-E9E1-72E79FCAA3D7}"/>
                  </a:ext>
                </a:extLst>
              </p:cNvPr>
              <p:cNvSpPr txBox="1"/>
              <p:nvPr/>
            </p:nvSpPr>
            <p:spPr>
              <a:xfrm>
                <a:off x="665959" y="3586600"/>
                <a:ext cx="5180605" cy="400110"/>
              </a:xfrm>
              <a:prstGeom prst="rect">
                <a:avLst/>
              </a:prstGeom>
              <a:noFill/>
            </p:spPr>
            <p:txBody>
              <a:bodyPr wrap="square" rtlCol="0">
                <a:spAutoFit/>
              </a:bodyPr>
              <a:lstStyle/>
              <a:p>
                <a14:m>
                  <m:oMath xmlns:m="http://schemas.openxmlformats.org/officeDocument/2006/math">
                    <m:r>
                      <a:rPr lang="en-US" altLang="zh-TW" sz="2000" i="1" dirty="0" smtClean="0">
                        <a:latin typeface="Cambria Math" panose="02040503050406030204" pitchFamily="18" charset="0"/>
                      </a:rPr>
                      <m:t>𝐺</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and </a:t>
                </a:r>
                <a14:m>
                  <m:oMath xmlns:m="http://schemas.openxmlformats.org/officeDocument/2006/math">
                    <m:r>
                      <a:rPr lang="en-US" altLang="zh-TW" sz="2000" i="1" dirty="0" smtClean="0">
                        <a:latin typeface="Cambria Math" panose="02040503050406030204" pitchFamily="18" charset="0"/>
                      </a:rPr>
                      <m:t>𝐻</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𝑥</m:t>
                    </m:r>
                    <m:r>
                      <a:rPr lang="en-US" altLang="zh-TW" sz="2000" i="1" dirty="0" smtClean="0">
                        <a:latin typeface="Cambria Math" panose="02040503050406030204" pitchFamily="18" charset="0"/>
                      </a:rPr>
                      <m:t>) </m:t>
                    </m:r>
                  </m:oMath>
                </a14:m>
                <a:r>
                  <a:rPr lang="en-US" altLang="zh-TW" sz="2000" dirty="0">
                    <a:latin typeface="Times New Roman" panose="02020603050405020304" pitchFamily="18" charset="0"/>
                    <a:cs typeface="Times New Roman" panose="02020603050405020304" pitchFamily="18" charset="0"/>
                  </a:rPr>
                  <a:t>are defined in </a:t>
                </a:r>
                <a14:m>
                  <m:oMath xmlns:m="http://schemas.openxmlformats.org/officeDocument/2006/math">
                    <m:sSub>
                      <m:sSubPr>
                        <m:ctrlPr>
                          <a:rPr lang="en-US" altLang="zh-TW" sz="2000" i="1" dirty="0" smtClean="0">
                            <a:latin typeface="Cambria Math" panose="02040503050406030204" pitchFamily="18" charset="0"/>
                          </a:rPr>
                        </m:ctrlPr>
                      </m:sSubPr>
                      <m:e>
                        <m:r>
                          <a:rPr lang="en-US" altLang="zh-TW" sz="2000" b="0" i="1" dirty="0" smtClean="0">
                            <a:latin typeface="Cambria Math" panose="02040503050406030204" pitchFamily="18" charset="0"/>
                          </a:rPr>
                          <m:t>𝑍</m:t>
                        </m:r>
                      </m:e>
                      <m:sub>
                        <m:r>
                          <a:rPr lang="en-US" altLang="zh-TW" sz="2000" b="0" i="1" dirty="0" smtClean="0">
                            <a:latin typeface="Cambria Math" panose="02040503050406030204" pitchFamily="18" charset="0"/>
                          </a:rPr>
                          <m:t>7681</m:t>
                        </m:r>
                      </m:sub>
                    </m:sSub>
                    <m:d>
                      <m:dPr>
                        <m:begChr m:val="["/>
                        <m:endChr m:val="]"/>
                        <m:ctrlPr>
                          <a:rPr lang="en-US" altLang="zh-TW" sz="2000" b="0" i="1" dirty="0" smtClean="0">
                            <a:latin typeface="Cambria Math" panose="02040503050406030204" pitchFamily="18" charset="0"/>
                          </a:rPr>
                        </m:ctrlPr>
                      </m:dPr>
                      <m:e>
                        <m:r>
                          <a:rPr lang="en-US" altLang="zh-TW" sz="2000" b="0" i="1" dirty="0" smtClean="0">
                            <a:latin typeface="Cambria Math" panose="02040503050406030204" pitchFamily="18" charset="0"/>
                          </a:rPr>
                          <m:t>4</m:t>
                        </m:r>
                      </m:e>
                    </m:d>
                    <m:r>
                      <a:rPr lang="en-US" altLang="zh-TW" sz="2000" b="0" i="1" dirty="0" smtClean="0">
                        <a:latin typeface="Cambria Math" panose="02040503050406030204" pitchFamily="18" charset="0"/>
                      </a:rPr>
                      <m:t>/</m:t>
                    </m:r>
                    <m:sSup>
                      <m:sSupPr>
                        <m:ctrlPr>
                          <a:rPr lang="en-US" altLang="zh-TW" sz="2000" b="0" i="1" dirty="0" smtClean="0">
                            <a:latin typeface="Cambria Math" panose="02040503050406030204" pitchFamily="18" charset="0"/>
                          </a:rPr>
                        </m:ctrlPr>
                      </m:sSupPr>
                      <m:e>
                        <m:r>
                          <a:rPr lang="en-US" altLang="zh-TW" sz="2000" b="0" i="1" dirty="0" smtClean="0">
                            <a:latin typeface="Cambria Math" panose="02040503050406030204" pitchFamily="18" charset="0"/>
                          </a:rPr>
                          <m:t>𝑥</m:t>
                        </m:r>
                      </m:e>
                      <m:sup>
                        <m:r>
                          <a:rPr lang="en-US" altLang="zh-TW" sz="2000" b="0" i="1" dirty="0" smtClean="0">
                            <a:latin typeface="Cambria Math" panose="02040503050406030204" pitchFamily="18" charset="0"/>
                          </a:rPr>
                          <m:t>4</m:t>
                        </m:r>
                      </m:sup>
                    </m:sSup>
                    <m:r>
                      <a:rPr lang="en-US" altLang="zh-TW" sz="2000" b="0" i="1" smtClean="0">
                        <a:latin typeface="Cambria Math" panose="02040503050406030204" pitchFamily="18" charset="0"/>
                      </a:rPr>
                      <m:t>+1</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12" name="文字方塊 11">
                <a:extLst>
                  <a:ext uri="{FF2B5EF4-FFF2-40B4-BE49-F238E27FC236}">
                    <a16:creationId xmlns:a16="http://schemas.microsoft.com/office/drawing/2014/main" id="{223F46A2-6817-ADC9-E9E1-72E79FCAA3D7}"/>
                  </a:ext>
                </a:extLst>
              </p:cNvPr>
              <p:cNvSpPr txBox="1">
                <a:spLocks noRot="1" noChangeAspect="1" noMove="1" noResize="1" noEditPoints="1" noAdjustHandles="1" noChangeArrowheads="1" noChangeShapeType="1" noTextEdit="1"/>
              </p:cNvSpPr>
              <p:nvPr/>
            </p:nvSpPr>
            <p:spPr>
              <a:xfrm>
                <a:off x="665959" y="3586600"/>
                <a:ext cx="5180605" cy="400110"/>
              </a:xfrm>
              <a:prstGeom prst="rect">
                <a:avLst/>
              </a:prstGeom>
              <a:blipFill>
                <a:blip r:embed="rId5"/>
                <a:stretch>
                  <a:fillRect t="-7576" b="-25758"/>
                </a:stretch>
              </a:blipFill>
            </p:spPr>
            <p:txBody>
              <a:bodyPr/>
              <a:lstStyle/>
              <a:p>
                <a:r>
                  <a:rPr lang="zh-TW" altLang="en-US">
                    <a:noFill/>
                  </a:rPr>
                  <a:t> </a:t>
                </a:r>
              </a:p>
            </p:txBody>
          </p:sp>
        </mc:Fallback>
      </mc:AlternateContent>
      <p:pic>
        <p:nvPicPr>
          <p:cNvPr id="14" name="圖片 13">
            <a:extLst>
              <a:ext uri="{FF2B5EF4-FFF2-40B4-BE49-F238E27FC236}">
                <a16:creationId xmlns:a16="http://schemas.microsoft.com/office/drawing/2014/main" id="{3C399BB4-485B-1A5A-4B8D-B68655CE0C4E}"/>
              </a:ext>
            </a:extLst>
          </p:cNvPr>
          <p:cNvPicPr>
            <a:picLocks noChangeAspect="1"/>
          </p:cNvPicPr>
          <p:nvPr/>
        </p:nvPicPr>
        <p:blipFill>
          <a:blip r:embed="rId6"/>
          <a:srcRect t="20611"/>
          <a:stretch/>
        </p:blipFill>
        <p:spPr>
          <a:xfrm>
            <a:off x="538634" y="1148355"/>
            <a:ext cx="4060733" cy="876612"/>
          </a:xfrm>
          <a:prstGeom prst="rect">
            <a:avLst/>
          </a:prstGeom>
        </p:spPr>
      </p:pic>
      <p:pic>
        <p:nvPicPr>
          <p:cNvPr id="16" name="圖片 15">
            <a:extLst>
              <a:ext uri="{FF2B5EF4-FFF2-40B4-BE49-F238E27FC236}">
                <a16:creationId xmlns:a16="http://schemas.microsoft.com/office/drawing/2014/main" id="{1FFAE56E-D8F6-4C7E-E184-CFF1788357EF}"/>
              </a:ext>
            </a:extLst>
          </p:cNvPr>
          <p:cNvPicPr>
            <a:picLocks noChangeAspect="1"/>
          </p:cNvPicPr>
          <p:nvPr/>
        </p:nvPicPr>
        <p:blipFill>
          <a:blip r:embed="rId7"/>
          <a:srcRect t="20434"/>
          <a:stretch/>
        </p:blipFill>
        <p:spPr>
          <a:xfrm>
            <a:off x="568442" y="1982272"/>
            <a:ext cx="4338095" cy="953359"/>
          </a:xfrm>
          <a:prstGeom prst="rect">
            <a:avLst/>
          </a:prstGeom>
        </p:spPr>
      </p:pic>
      <p:pic>
        <p:nvPicPr>
          <p:cNvPr id="19" name="圖片 18">
            <a:extLst>
              <a:ext uri="{FF2B5EF4-FFF2-40B4-BE49-F238E27FC236}">
                <a16:creationId xmlns:a16="http://schemas.microsoft.com/office/drawing/2014/main" id="{7F3660CA-348A-B65B-97B7-951B35DFCCA4}"/>
              </a:ext>
            </a:extLst>
          </p:cNvPr>
          <p:cNvPicPr>
            <a:picLocks noChangeAspect="1"/>
          </p:cNvPicPr>
          <p:nvPr/>
        </p:nvPicPr>
        <p:blipFill>
          <a:blip r:embed="rId8"/>
          <a:stretch>
            <a:fillRect/>
          </a:stretch>
        </p:blipFill>
        <p:spPr>
          <a:xfrm>
            <a:off x="621103" y="2863808"/>
            <a:ext cx="3889079" cy="544366"/>
          </a:xfrm>
          <a:prstGeom prst="rect">
            <a:avLst/>
          </a:prstGeom>
        </p:spPr>
      </p:pic>
    </p:spTree>
    <p:extLst>
      <p:ext uri="{BB962C8B-B14F-4D97-AF65-F5344CB8AC3E}">
        <p14:creationId xmlns:p14="http://schemas.microsoft.com/office/powerpoint/2010/main" val="1090739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2009"/>
            <a:ext cx="5766460" cy="8704088"/>
          </a:xfrm>
          <a:prstGeom prst="rect">
            <a:avLst/>
          </a:prstGeom>
        </p:spPr>
      </p:pic>
      <p:sp>
        <p:nvSpPr>
          <p:cNvPr id="3" name="文本框 2"/>
          <p:cNvSpPr txBox="1"/>
          <p:nvPr/>
        </p:nvSpPr>
        <p:spPr>
          <a:xfrm>
            <a:off x="3764150" y="2942149"/>
            <a:ext cx="7937513" cy="707886"/>
          </a:xfrm>
          <a:prstGeom prst="rect">
            <a:avLst/>
          </a:prstGeom>
        </p:spPr>
        <p:txBody>
          <a:bodyPr wrap="square" rtlCol="0">
            <a:spAutoFit/>
          </a:bodyPr>
          <a:lstStyle/>
          <a:p>
            <a:pPr algn="ctr"/>
            <a:r>
              <a:rPr lang="en-US" altLang="zh-CN"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Introduction</a:t>
            </a:r>
            <a:endParaRPr lang="zh-CN"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01</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26235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3F135-979C-0944-AECB-9B5D40A962EC}"/>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2926601-9E58-C5B4-F54D-C42CCF8A740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7A55654-3F19-A47C-1350-E9BFB1FD41D4}"/>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42568B99-44F3-2510-0129-38A18D2E806C}"/>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12DD893-E766-E144-1AE7-60DB20DCC08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ED37C70-E979-35CF-4EB3-67F08C1D67B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pic>
        <p:nvPicPr>
          <p:cNvPr id="5" name="圖片 4">
            <a:extLst>
              <a:ext uri="{FF2B5EF4-FFF2-40B4-BE49-F238E27FC236}">
                <a16:creationId xmlns:a16="http://schemas.microsoft.com/office/drawing/2014/main" id="{FE37DB5A-6E32-643C-53EE-C25228CD6C59}"/>
              </a:ext>
            </a:extLst>
          </p:cNvPr>
          <p:cNvPicPr>
            <a:picLocks noChangeAspect="1"/>
          </p:cNvPicPr>
          <p:nvPr/>
        </p:nvPicPr>
        <p:blipFill>
          <a:blip r:embed="rId3"/>
          <a:stretch>
            <a:fillRect/>
          </a:stretch>
        </p:blipFill>
        <p:spPr>
          <a:xfrm>
            <a:off x="1350215" y="1455871"/>
            <a:ext cx="8487960" cy="4191585"/>
          </a:xfrm>
          <a:prstGeom prst="rect">
            <a:avLst/>
          </a:prstGeom>
        </p:spPr>
      </p:pic>
    </p:spTree>
    <p:extLst>
      <p:ext uri="{BB962C8B-B14F-4D97-AF65-F5344CB8AC3E}">
        <p14:creationId xmlns:p14="http://schemas.microsoft.com/office/powerpoint/2010/main" val="2655691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D0653-90A5-98C1-0670-50D5162B3348}"/>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4E73384-6F04-9354-A1AC-AC483E0F166F}"/>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04C148F6-9A12-1332-714B-85ED00657620}"/>
              </a:ext>
            </a:extLst>
          </p:cNvPr>
          <p:cNvGrpSpPr/>
          <p:nvPr/>
        </p:nvGrpSpPr>
        <p:grpSpPr>
          <a:xfrm>
            <a:off x="568443" y="319365"/>
            <a:ext cx="3324681" cy="400110"/>
            <a:chOff x="568442" y="319364"/>
            <a:chExt cx="3324681" cy="400111"/>
          </a:xfrm>
        </p:grpSpPr>
        <p:sp>
          <p:nvSpPr>
            <p:cNvPr id="55" name="文本框 23">
              <a:extLst>
                <a:ext uri="{FF2B5EF4-FFF2-40B4-BE49-F238E27FC236}">
                  <a16:creationId xmlns:a16="http://schemas.microsoft.com/office/drawing/2014/main" id="{1ADB2C57-3BF0-F40D-9E96-87C3F56415EB}"/>
                </a:ext>
              </a:extLst>
            </p:cNvPr>
            <p:cNvSpPr txBox="1"/>
            <p:nvPr/>
          </p:nvSpPr>
          <p:spPr>
            <a:xfrm>
              <a:off x="665958" y="319364"/>
              <a:ext cx="3227165"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Primitive 2n-th Root of Unity</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396653-EE63-780F-E26D-F218846CF482}"/>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0C1ED2B-F56A-08A9-1545-6E25F8D2789C}"/>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pic>
        <p:nvPicPr>
          <p:cNvPr id="6" name="圖片 5">
            <a:extLst>
              <a:ext uri="{FF2B5EF4-FFF2-40B4-BE49-F238E27FC236}">
                <a16:creationId xmlns:a16="http://schemas.microsoft.com/office/drawing/2014/main" id="{8C025C18-B85E-6730-41A0-BB57F6DC26E1}"/>
              </a:ext>
            </a:extLst>
          </p:cNvPr>
          <p:cNvPicPr>
            <a:picLocks noChangeAspect="1"/>
          </p:cNvPicPr>
          <p:nvPr/>
        </p:nvPicPr>
        <p:blipFill>
          <a:blip r:embed="rId3"/>
          <a:stretch>
            <a:fillRect/>
          </a:stretch>
        </p:blipFill>
        <p:spPr>
          <a:xfrm>
            <a:off x="925553" y="931344"/>
            <a:ext cx="9360000" cy="2911745"/>
          </a:xfrm>
          <a:prstGeom prst="rect">
            <a:avLst/>
          </a:prstGeom>
        </p:spPr>
      </p:pic>
      <p:pic>
        <p:nvPicPr>
          <p:cNvPr id="10" name="圖片 9">
            <a:extLst>
              <a:ext uri="{FF2B5EF4-FFF2-40B4-BE49-F238E27FC236}">
                <a16:creationId xmlns:a16="http://schemas.microsoft.com/office/drawing/2014/main" id="{4601B260-676B-C871-6293-8947E5898C9A}"/>
              </a:ext>
            </a:extLst>
          </p:cNvPr>
          <p:cNvPicPr>
            <a:picLocks noChangeAspect="1"/>
          </p:cNvPicPr>
          <p:nvPr/>
        </p:nvPicPr>
        <p:blipFill>
          <a:blip r:embed="rId4"/>
          <a:stretch>
            <a:fillRect/>
          </a:stretch>
        </p:blipFill>
        <p:spPr>
          <a:xfrm>
            <a:off x="925553" y="3977999"/>
            <a:ext cx="9360000" cy="2510669"/>
          </a:xfrm>
          <a:prstGeom prst="rect">
            <a:avLst/>
          </a:prstGeom>
        </p:spPr>
      </p:pic>
    </p:spTree>
    <p:extLst>
      <p:ext uri="{BB962C8B-B14F-4D97-AF65-F5344CB8AC3E}">
        <p14:creationId xmlns:p14="http://schemas.microsoft.com/office/powerpoint/2010/main" val="815133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C7B06-DDAB-85F5-FACD-EB2D56952D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835FB925-7805-E164-B858-B8D861DAE4D6}"/>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1F87A2A7-5F21-8D32-1426-E95545F21A0E}"/>
              </a:ext>
            </a:extLst>
          </p:cNvPr>
          <p:cNvGrpSpPr/>
          <p:nvPr/>
        </p:nvGrpSpPr>
        <p:grpSpPr>
          <a:xfrm>
            <a:off x="568443" y="319365"/>
            <a:ext cx="5596009" cy="400110"/>
            <a:chOff x="568442" y="319364"/>
            <a:chExt cx="5596009" cy="400111"/>
          </a:xfrm>
        </p:grpSpPr>
        <p:sp>
          <p:nvSpPr>
            <p:cNvPr id="55" name="文本框 23">
              <a:extLst>
                <a:ext uri="{FF2B5EF4-FFF2-40B4-BE49-F238E27FC236}">
                  <a16:creationId xmlns:a16="http://schemas.microsoft.com/office/drawing/2014/main" id="{EA444670-4C7E-94F8-03F7-D6896060ACA7}"/>
                </a:ext>
              </a:extLst>
            </p:cNvPr>
            <p:cNvSpPr txBox="1"/>
            <p:nvPr/>
          </p:nvSpPr>
          <p:spPr>
            <a:xfrm>
              <a:off x="665958" y="319364"/>
              <a:ext cx="549849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597B07F5-E2D0-BE07-142B-DDEA51E215D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9E33DDC-BABA-E2CC-8920-31DE7CE3FC96}"/>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pic>
        <p:nvPicPr>
          <p:cNvPr id="7" name="圖片 6">
            <a:extLst>
              <a:ext uri="{FF2B5EF4-FFF2-40B4-BE49-F238E27FC236}">
                <a16:creationId xmlns:a16="http://schemas.microsoft.com/office/drawing/2014/main" id="{B7920E92-0276-6C90-221B-B2C6CD0C93FD}"/>
              </a:ext>
            </a:extLst>
          </p:cNvPr>
          <p:cNvPicPr>
            <a:picLocks noChangeAspect="1"/>
          </p:cNvPicPr>
          <p:nvPr/>
        </p:nvPicPr>
        <p:blipFill>
          <a:blip r:embed="rId3"/>
          <a:stretch>
            <a:fillRect/>
          </a:stretch>
        </p:blipFill>
        <p:spPr>
          <a:xfrm>
            <a:off x="661830" y="1548983"/>
            <a:ext cx="7200000" cy="413854"/>
          </a:xfrm>
          <a:prstGeom prst="rect">
            <a:avLst/>
          </a:prstGeom>
        </p:spPr>
      </p:pic>
      <p:pic>
        <p:nvPicPr>
          <p:cNvPr id="9" name="圖片 8">
            <a:extLst>
              <a:ext uri="{FF2B5EF4-FFF2-40B4-BE49-F238E27FC236}">
                <a16:creationId xmlns:a16="http://schemas.microsoft.com/office/drawing/2014/main" id="{F718DB34-C4A7-1998-24C4-83265C6D6AC0}"/>
              </a:ext>
            </a:extLst>
          </p:cNvPr>
          <p:cNvPicPr>
            <a:picLocks noChangeAspect="1"/>
          </p:cNvPicPr>
          <p:nvPr/>
        </p:nvPicPr>
        <p:blipFill>
          <a:blip r:embed="rId4"/>
          <a:srcRect b="56181"/>
          <a:stretch/>
        </p:blipFill>
        <p:spPr>
          <a:xfrm>
            <a:off x="568442" y="1978327"/>
            <a:ext cx="5683755" cy="1378439"/>
          </a:xfrm>
          <a:prstGeom prst="rect">
            <a:avLst/>
          </a:prstGeom>
        </p:spPr>
      </p:pic>
      <p:pic>
        <p:nvPicPr>
          <p:cNvPr id="11" name="圖片 10">
            <a:extLst>
              <a:ext uri="{FF2B5EF4-FFF2-40B4-BE49-F238E27FC236}">
                <a16:creationId xmlns:a16="http://schemas.microsoft.com/office/drawing/2014/main" id="{14F508B5-D248-4879-DC20-CBCAF17D0818}"/>
              </a:ext>
            </a:extLst>
          </p:cNvPr>
          <p:cNvPicPr>
            <a:picLocks noChangeAspect="1"/>
          </p:cNvPicPr>
          <p:nvPr/>
        </p:nvPicPr>
        <p:blipFill>
          <a:blip r:embed="rId5"/>
          <a:stretch>
            <a:fillRect/>
          </a:stretch>
        </p:blipFill>
        <p:spPr>
          <a:xfrm>
            <a:off x="6390189" y="2008997"/>
            <a:ext cx="4238012" cy="2840005"/>
          </a:xfrm>
          <a:prstGeom prst="rect">
            <a:avLst/>
          </a:prstGeom>
        </p:spPr>
      </p:pic>
      <p:pic>
        <p:nvPicPr>
          <p:cNvPr id="13" name="圖片 12">
            <a:extLst>
              <a:ext uri="{FF2B5EF4-FFF2-40B4-BE49-F238E27FC236}">
                <a16:creationId xmlns:a16="http://schemas.microsoft.com/office/drawing/2014/main" id="{54522F25-93EA-5C80-C0EF-42E3494F7838}"/>
              </a:ext>
            </a:extLst>
          </p:cNvPr>
          <p:cNvPicPr>
            <a:picLocks noChangeAspect="1"/>
          </p:cNvPicPr>
          <p:nvPr/>
        </p:nvPicPr>
        <p:blipFill>
          <a:blip r:embed="rId6"/>
          <a:srcRect t="13426"/>
          <a:stretch/>
        </p:blipFill>
        <p:spPr>
          <a:xfrm>
            <a:off x="529213" y="5099376"/>
            <a:ext cx="7200000" cy="303969"/>
          </a:xfrm>
          <a:prstGeom prst="rect">
            <a:avLst/>
          </a:prstGeom>
        </p:spPr>
      </p:pic>
      <p:pic>
        <p:nvPicPr>
          <p:cNvPr id="14" name="圖片 13">
            <a:extLst>
              <a:ext uri="{FF2B5EF4-FFF2-40B4-BE49-F238E27FC236}">
                <a16:creationId xmlns:a16="http://schemas.microsoft.com/office/drawing/2014/main" id="{2CE409F2-7F11-7D67-5BCC-DB74766CF875}"/>
              </a:ext>
            </a:extLst>
          </p:cNvPr>
          <p:cNvPicPr>
            <a:picLocks noChangeAspect="1"/>
          </p:cNvPicPr>
          <p:nvPr/>
        </p:nvPicPr>
        <p:blipFill>
          <a:blip r:embed="rId7"/>
          <a:stretch>
            <a:fillRect/>
          </a:stretch>
        </p:blipFill>
        <p:spPr>
          <a:xfrm>
            <a:off x="529213" y="5434016"/>
            <a:ext cx="4404498" cy="1400274"/>
          </a:xfrm>
          <a:prstGeom prst="rect">
            <a:avLst/>
          </a:prstGeom>
        </p:spPr>
      </p:pic>
      <p:pic>
        <p:nvPicPr>
          <p:cNvPr id="16" name="圖片 15">
            <a:extLst>
              <a:ext uri="{FF2B5EF4-FFF2-40B4-BE49-F238E27FC236}">
                <a16:creationId xmlns:a16="http://schemas.microsoft.com/office/drawing/2014/main" id="{DB0F23D2-E5B7-3623-B100-C233EB1B67D0}"/>
              </a:ext>
            </a:extLst>
          </p:cNvPr>
          <p:cNvPicPr>
            <a:picLocks noChangeAspect="1"/>
          </p:cNvPicPr>
          <p:nvPr/>
        </p:nvPicPr>
        <p:blipFill>
          <a:blip r:embed="rId8"/>
          <a:srcRect t="21955"/>
          <a:stretch/>
        </p:blipFill>
        <p:spPr>
          <a:xfrm>
            <a:off x="529213" y="740093"/>
            <a:ext cx="3685948" cy="912430"/>
          </a:xfrm>
          <a:prstGeom prst="rect">
            <a:avLst/>
          </a:prstGeom>
        </p:spPr>
      </p:pic>
      <p:pic>
        <p:nvPicPr>
          <p:cNvPr id="17" name="圖片 16">
            <a:extLst>
              <a:ext uri="{FF2B5EF4-FFF2-40B4-BE49-F238E27FC236}">
                <a16:creationId xmlns:a16="http://schemas.microsoft.com/office/drawing/2014/main" id="{D3BDC99A-9A26-B85E-616D-32F2FBE64DA2}"/>
              </a:ext>
            </a:extLst>
          </p:cNvPr>
          <p:cNvPicPr>
            <a:picLocks noChangeAspect="1"/>
          </p:cNvPicPr>
          <p:nvPr/>
        </p:nvPicPr>
        <p:blipFill>
          <a:blip r:embed="rId4"/>
          <a:srcRect t="56181"/>
          <a:stretch/>
        </p:blipFill>
        <p:spPr>
          <a:xfrm>
            <a:off x="412245" y="3470563"/>
            <a:ext cx="5683755" cy="1378439"/>
          </a:xfrm>
          <a:prstGeom prst="rect">
            <a:avLst/>
          </a:prstGeom>
        </p:spPr>
      </p:pic>
    </p:spTree>
    <p:extLst>
      <p:ext uri="{BB962C8B-B14F-4D97-AF65-F5344CB8AC3E}">
        <p14:creationId xmlns:p14="http://schemas.microsoft.com/office/powerpoint/2010/main" val="459754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7C765-6908-CF2F-495C-EF15B076B4FD}"/>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B2103377-FBBA-AD70-9266-831A2992777A}"/>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AA5EE499-F532-6131-A1CF-84B3E0F49637}"/>
              </a:ext>
            </a:extLst>
          </p:cNvPr>
          <p:cNvGrpSpPr/>
          <p:nvPr/>
        </p:nvGrpSpPr>
        <p:grpSpPr>
          <a:xfrm>
            <a:off x="568443" y="319365"/>
            <a:ext cx="5680968" cy="400110"/>
            <a:chOff x="568442" y="319364"/>
            <a:chExt cx="5680968" cy="400111"/>
          </a:xfrm>
        </p:grpSpPr>
        <p:sp>
          <p:nvSpPr>
            <p:cNvPr id="55" name="文本框 23">
              <a:extLst>
                <a:ext uri="{FF2B5EF4-FFF2-40B4-BE49-F238E27FC236}">
                  <a16:creationId xmlns:a16="http://schemas.microsoft.com/office/drawing/2014/main" id="{74C445D0-90D4-F8F0-6FA8-1AD3AFE865A1}"/>
                </a:ext>
              </a:extLst>
            </p:cNvPr>
            <p:cNvSpPr txBox="1"/>
            <p:nvPr/>
          </p:nvSpPr>
          <p:spPr>
            <a:xfrm>
              <a:off x="665958" y="319364"/>
              <a:ext cx="5583452"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Based Negative-Wrapped Convolution - INTT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713949C-E155-4091-F9C8-FF910FBEF08E}"/>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A44D8DAD-1A59-DB2E-780B-9830EA0D2AEB}"/>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pic>
        <p:nvPicPr>
          <p:cNvPr id="10" name="圖片 9">
            <a:extLst>
              <a:ext uri="{FF2B5EF4-FFF2-40B4-BE49-F238E27FC236}">
                <a16:creationId xmlns:a16="http://schemas.microsoft.com/office/drawing/2014/main" id="{9BE7A0BF-A781-10C5-6DFA-D255A491355B}"/>
              </a:ext>
            </a:extLst>
          </p:cNvPr>
          <p:cNvPicPr>
            <a:picLocks noChangeAspect="1"/>
          </p:cNvPicPr>
          <p:nvPr/>
        </p:nvPicPr>
        <p:blipFill>
          <a:blip r:embed="rId3"/>
          <a:stretch>
            <a:fillRect/>
          </a:stretch>
        </p:blipFill>
        <p:spPr>
          <a:xfrm>
            <a:off x="568442" y="1967062"/>
            <a:ext cx="8706430" cy="360224"/>
          </a:xfrm>
          <a:prstGeom prst="rect">
            <a:avLst/>
          </a:prstGeom>
        </p:spPr>
      </p:pic>
      <p:pic>
        <p:nvPicPr>
          <p:cNvPr id="14" name="圖片 13">
            <a:extLst>
              <a:ext uri="{FF2B5EF4-FFF2-40B4-BE49-F238E27FC236}">
                <a16:creationId xmlns:a16="http://schemas.microsoft.com/office/drawing/2014/main" id="{F1C8A91C-8F26-AE75-F0CF-366D58CD1D43}"/>
              </a:ext>
            </a:extLst>
          </p:cNvPr>
          <p:cNvPicPr>
            <a:picLocks noChangeAspect="1"/>
          </p:cNvPicPr>
          <p:nvPr/>
        </p:nvPicPr>
        <p:blipFill>
          <a:blip r:embed="rId4"/>
          <a:stretch>
            <a:fillRect/>
          </a:stretch>
        </p:blipFill>
        <p:spPr>
          <a:xfrm>
            <a:off x="415403" y="2422050"/>
            <a:ext cx="5069861" cy="3572248"/>
          </a:xfrm>
          <a:prstGeom prst="rect">
            <a:avLst/>
          </a:prstGeom>
        </p:spPr>
      </p:pic>
      <p:pic>
        <p:nvPicPr>
          <p:cNvPr id="16" name="圖片 15">
            <a:extLst>
              <a:ext uri="{FF2B5EF4-FFF2-40B4-BE49-F238E27FC236}">
                <a16:creationId xmlns:a16="http://schemas.microsoft.com/office/drawing/2014/main" id="{B9864359-7AA4-FCED-555B-2C2A3081F1DA}"/>
              </a:ext>
            </a:extLst>
          </p:cNvPr>
          <p:cNvPicPr>
            <a:picLocks noChangeAspect="1"/>
          </p:cNvPicPr>
          <p:nvPr/>
        </p:nvPicPr>
        <p:blipFill>
          <a:blip r:embed="rId5"/>
          <a:stretch>
            <a:fillRect/>
          </a:stretch>
        </p:blipFill>
        <p:spPr>
          <a:xfrm>
            <a:off x="5900667" y="2422049"/>
            <a:ext cx="5356040" cy="1522592"/>
          </a:xfrm>
          <a:prstGeom prst="rect">
            <a:avLst/>
          </a:prstGeom>
        </p:spPr>
      </p:pic>
      <p:pic>
        <p:nvPicPr>
          <p:cNvPr id="18" name="圖片 17">
            <a:extLst>
              <a:ext uri="{FF2B5EF4-FFF2-40B4-BE49-F238E27FC236}">
                <a16:creationId xmlns:a16="http://schemas.microsoft.com/office/drawing/2014/main" id="{6820ED3C-16D8-5D9E-A730-DB3F0DCAA075}"/>
              </a:ext>
            </a:extLst>
          </p:cNvPr>
          <p:cNvPicPr>
            <a:picLocks noChangeAspect="1"/>
          </p:cNvPicPr>
          <p:nvPr/>
        </p:nvPicPr>
        <p:blipFill>
          <a:blip r:embed="rId6"/>
          <a:stretch>
            <a:fillRect/>
          </a:stretch>
        </p:blipFill>
        <p:spPr>
          <a:xfrm>
            <a:off x="6096000" y="4495957"/>
            <a:ext cx="5069861" cy="1326397"/>
          </a:xfrm>
          <a:prstGeom prst="rect">
            <a:avLst/>
          </a:prstGeom>
        </p:spPr>
      </p:pic>
      <p:pic>
        <p:nvPicPr>
          <p:cNvPr id="20" name="圖片 19">
            <a:extLst>
              <a:ext uri="{FF2B5EF4-FFF2-40B4-BE49-F238E27FC236}">
                <a16:creationId xmlns:a16="http://schemas.microsoft.com/office/drawing/2014/main" id="{4CCC5344-85E9-2B01-1251-C20E47546EF7}"/>
              </a:ext>
            </a:extLst>
          </p:cNvPr>
          <p:cNvPicPr>
            <a:picLocks noChangeAspect="1"/>
          </p:cNvPicPr>
          <p:nvPr/>
        </p:nvPicPr>
        <p:blipFill>
          <a:blip r:embed="rId7"/>
          <a:stretch>
            <a:fillRect/>
          </a:stretch>
        </p:blipFill>
        <p:spPr>
          <a:xfrm>
            <a:off x="356620" y="778065"/>
            <a:ext cx="4541661" cy="1035232"/>
          </a:xfrm>
          <a:prstGeom prst="rect">
            <a:avLst/>
          </a:prstGeom>
        </p:spPr>
      </p:pic>
    </p:spTree>
    <p:extLst>
      <p:ext uri="{BB962C8B-B14F-4D97-AF65-F5344CB8AC3E}">
        <p14:creationId xmlns:p14="http://schemas.microsoft.com/office/powerpoint/2010/main" val="1587911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FBC92B-484B-FBF2-2F07-C10877CA6528}"/>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A823F38-5A1A-2477-7CC6-26AC89976CA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CA995BF9-15DC-8CAD-5397-92C148679A1D}"/>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703090C7-178B-02F6-D3B2-352FB7278947}"/>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67DF1CA8-EB3F-8D5B-E5DE-4636B311D7DA}"/>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172128EA-998B-181D-AADD-A27E1730436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pic>
        <p:nvPicPr>
          <p:cNvPr id="4" name="圖片 3">
            <a:extLst>
              <a:ext uri="{FF2B5EF4-FFF2-40B4-BE49-F238E27FC236}">
                <a16:creationId xmlns:a16="http://schemas.microsoft.com/office/drawing/2014/main" id="{AA25045A-0B49-DDBE-0ADA-FBA06865F476}"/>
              </a:ext>
            </a:extLst>
          </p:cNvPr>
          <p:cNvPicPr>
            <a:picLocks noChangeAspect="1"/>
          </p:cNvPicPr>
          <p:nvPr/>
        </p:nvPicPr>
        <p:blipFill>
          <a:blip r:embed="rId3"/>
          <a:stretch>
            <a:fillRect/>
          </a:stretch>
        </p:blipFill>
        <p:spPr>
          <a:xfrm>
            <a:off x="2044141" y="1852543"/>
            <a:ext cx="7000517" cy="3933944"/>
          </a:xfrm>
          <a:prstGeom prst="rect">
            <a:avLst/>
          </a:prstGeom>
        </p:spPr>
      </p:pic>
    </p:spTree>
    <p:extLst>
      <p:ext uri="{BB962C8B-B14F-4D97-AF65-F5344CB8AC3E}">
        <p14:creationId xmlns:p14="http://schemas.microsoft.com/office/powerpoint/2010/main" val="13886230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136C1E-AF6B-8ADB-0F7A-F2FDF03B33F6}"/>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AA6D2E55-9379-6C4B-34BA-4EDBAA3EB3C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1BDBB12A-8C0B-3137-BA2D-C8977CF3E257}"/>
              </a:ext>
            </a:extLst>
          </p:cNvPr>
          <p:cNvGrpSpPr/>
          <p:nvPr/>
        </p:nvGrpSpPr>
        <p:grpSpPr>
          <a:xfrm>
            <a:off x="568443" y="319365"/>
            <a:ext cx="8996106" cy="461665"/>
            <a:chOff x="568442" y="319364"/>
            <a:chExt cx="8996106" cy="461666"/>
          </a:xfrm>
        </p:grpSpPr>
        <p:sp>
          <p:nvSpPr>
            <p:cNvPr id="55" name="文本框 23">
              <a:extLst>
                <a:ext uri="{FF2B5EF4-FFF2-40B4-BE49-F238E27FC236}">
                  <a16:creationId xmlns:a16="http://schemas.microsoft.com/office/drawing/2014/main" id="{0838E9EE-86B7-DFF9-184F-8BCD0FD24F2A}"/>
                </a:ext>
              </a:extLst>
            </p:cNvPr>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C09F705E-0FCA-A99C-A860-D4057DE8E891}"/>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78758A2B-0A23-49C4-A1A7-79EB3E792CE5}"/>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pic>
        <p:nvPicPr>
          <p:cNvPr id="4" name="圖片 3">
            <a:extLst>
              <a:ext uri="{FF2B5EF4-FFF2-40B4-BE49-F238E27FC236}">
                <a16:creationId xmlns:a16="http://schemas.microsoft.com/office/drawing/2014/main" id="{6826BEBE-1BBD-C872-1F4B-474F65ACD5AF}"/>
              </a:ext>
            </a:extLst>
          </p:cNvPr>
          <p:cNvPicPr>
            <a:picLocks noChangeAspect="1"/>
          </p:cNvPicPr>
          <p:nvPr/>
        </p:nvPicPr>
        <p:blipFill>
          <a:blip r:embed="rId3"/>
          <a:stretch>
            <a:fillRect/>
          </a:stretch>
        </p:blipFill>
        <p:spPr>
          <a:xfrm>
            <a:off x="2044141" y="1852543"/>
            <a:ext cx="7000517" cy="3933944"/>
          </a:xfrm>
          <a:prstGeom prst="rect">
            <a:avLst/>
          </a:prstGeom>
        </p:spPr>
      </p:pic>
    </p:spTree>
    <p:extLst>
      <p:ext uri="{BB962C8B-B14F-4D97-AF65-F5344CB8AC3E}">
        <p14:creationId xmlns:p14="http://schemas.microsoft.com/office/powerpoint/2010/main" val="21370176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20D56E-60D0-4A90-9D6B-E6F5A57943E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06F0DC54-CCAF-9455-F31D-4FA8BB47C9F2}"/>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4E38448-AA3E-3114-3262-06553B4F7D6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CEE8DE49-023D-9BA6-2B21-77B7B4BFDF4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74A5D5AC-2120-39DA-E849-675365CC9FDD}"/>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6C896EFE-E5A6-B7F0-97D1-0B8FE7634AA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pic>
        <p:nvPicPr>
          <p:cNvPr id="9" name="圖片 8">
            <a:extLst>
              <a:ext uri="{FF2B5EF4-FFF2-40B4-BE49-F238E27FC236}">
                <a16:creationId xmlns:a16="http://schemas.microsoft.com/office/drawing/2014/main" id="{6CB0C43A-FFEF-3F03-2039-A62031522852}"/>
              </a:ext>
            </a:extLst>
          </p:cNvPr>
          <p:cNvPicPr>
            <a:picLocks noChangeAspect="1"/>
          </p:cNvPicPr>
          <p:nvPr/>
        </p:nvPicPr>
        <p:blipFill>
          <a:blip r:embed="rId3"/>
          <a:stretch>
            <a:fillRect/>
          </a:stretch>
        </p:blipFill>
        <p:spPr>
          <a:xfrm>
            <a:off x="549393" y="3071837"/>
            <a:ext cx="5641858" cy="714326"/>
          </a:xfrm>
          <a:prstGeom prst="rect">
            <a:avLst/>
          </a:prstGeom>
        </p:spPr>
      </p:pic>
      <p:pic>
        <p:nvPicPr>
          <p:cNvPr id="11" name="圖片 10">
            <a:extLst>
              <a:ext uri="{FF2B5EF4-FFF2-40B4-BE49-F238E27FC236}">
                <a16:creationId xmlns:a16="http://schemas.microsoft.com/office/drawing/2014/main" id="{C905FE53-5162-31C4-AC80-6B435625DE5D}"/>
              </a:ext>
            </a:extLst>
          </p:cNvPr>
          <p:cNvPicPr>
            <a:picLocks noChangeAspect="1"/>
          </p:cNvPicPr>
          <p:nvPr/>
        </p:nvPicPr>
        <p:blipFill>
          <a:blip r:embed="rId4"/>
          <a:stretch>
            <a:fillRect/>
          </a:stretch>
        </p:blipFill>
        <p:spPr>
          <a:xfrm>
            <a:off x="665960" y="719475"/>
            <a:ext cx="5077616" cy="2146023"/>
          </a:xfrm>
          <a:prstGeom prst="rect">
            <a:avLst/>
          </a:prstGeom>
        </p:spPr>
      </p:pic>
      <p:pic>
        <p:nvPicPr>
          <p:cNvPr id="13" name="圖片 12">
            <a:extLst>
              <a:ext uri="{FF2B5EF4-FFF2-40B4-BE49-F238E27FC236}">
                <a16:creationId xmlns:a16="http://schemas.microsoft.com/office/drawing/2014/main" id="{97AE467D-9E45-A9CD-AA85-1F6C708A4B09}"/>
              </a:ext>
            </a:extLst>
          </p:cNvPr>
          <p:cNvPicPr>
            <a:picLocks noChangeAspect="1"/>
          </p:cNvPicPr>
          <p:nvPr/>
        </p:nvPicPr>
        <p:blipFill>
          <a:blip r:embed="rId5"/>
          <a:stretch>
            <a:fillRect/>
          </a:stretch>
        </p:blipFill>
        <p:spPr>
          <a:xfrm>
            <a:off x="450945" y="4157837"/>
            <a:ext cx="6845205" cy="443271"/>
          </a:xfrm>
          <a:prstGeom prst="rect">
            <a:avLst/>
          </a:prstGeom>
        </p:spPr>
      </p:pic>
      <p:pic>
        <p:nvPicPr>
          <p:cNvPr id="15" name="圖片 14">
            <a:extLst>
              <a:ext uri="{FF2B5EF4-FFF2-40B4-BE49-F238E27FC236}">
                <a16:creationId xmlns:a16="http://schemas.microsoft.com/office/drawing/2014/main" id="{FA1A24A7-C0BB-C312-700C-D7FB2E64139B}"/>
              </a:ext>
            </a:extLst>
          </p:cNvPr>
          <p:cNvPicPr>
            <a:picLocks noChangeAspect="1"/>
          </p:cNvPicPr>
          <p:nvPr/>
        </p:nvPicPr>
        <p:blipFill>
          <a:blip r:embed="rId6"/>
          <a:stretch>
            <a:fillRect/>
          </a:stretch>
        </p:blipFill>
        <p:spPr>
          <a:xfrm>
            <a:off x="847288" y="5092977"/>
            <a:ext cx="4296566" cy="973374"/>
          </a:xfrm>
          <a:prstGeom prst="rect">
            <a:avLst/>
          </a:prstGeom>
        </p:spPr>
      </p:pic>
      <p:pic>
        <p:nvPicPr>
          <p:cNvPr id="18" name="圖片 17">
            <a:extLst>
              <a:ext uri="{FF2B5EF4-FFF2-40B4-BE49-F238E27FC236}">
                <a16:creationId xmlns:a16="http://schemas.microsoft.com/office/drawing/2014/main" id="{915360F8-3077-AFA9-9BDE-65D72A083295}"/>
              </a:ext>
            </a:extLst>
          </p:cNvPr>
          <p:cNvPicPr>
            <a:picLocks noChangeAspect="1"/>
          </p:cNvPicPr>
          <p:nvPr/>
        </p:nvPicPr>
        <p:blipFill>
          <a:blip r:embed="rId7"/>
          <a:stretch>
            <a:fillRect/>
          </a:stretch>
        </p:blipFill>
        <p:spPr>
          <a:xfrm>
            <a:off x="6818861" y="2405215"/>
            <a:ext cx="4941139" cy="1566785"/>
          </a:xfrm>
          <a:prstGeom prst="rect">
            <a:avLst/>
          </a:prstGeom>
        </p:spPr>
      </p:pic>
      <p:pic>
        <p:nvPicPr>
          <p:cNvPr id="20" name="圖片 19">
            <a:extLst>
              <a:ext uri="{FF2B5EF4-FFF2-40B4-BE49-F238E27FC236}">
                <a16:creationId xmlns:a16="http://schemas.microsoft.com/office/drawing/2014/main" id="{2A4B6173-4B42-D002-14B2-75FD2FC622F7}"/>
              </a:ext>
            </a:extLst>
          </p:cNvPr>
          <p:cNvPicPr>
            <a:picLocks noChangeAspect="1"/>
          </p:cNvPicPr>
          <p:nvPr/>
        </p:nvPicPr>
        <p:blipFill>
          <a:blip r:embed="rId8"/>
          <a:stretch>
            <a:fillRect/>
          </a:stretch>
        </p:blipFill>
        <p:spPr>
          <a:xfrm>
            <a:off x="7765481" y="1073385"/>
            <a:ext cx="3200302" cy="921238"/>
          </a:xfrm>
          <a:prstGeom prst="rect">
            <a:avLst/>
          </a:prstGeom>
        </p:spPr>
      </p:pic>
      <p:sp>
        <p:nvSpPr>
          <p:cNvPr id="22" name="文字方塊 21">
            <a:extLst>
              <a:ext uri="{FF2B5EF4-FFF2-40B4-BE49-F238E27FC236}">
                <a16:creationId xmlns:a16="http://schemas.microsoft.com/office/drawing/2014/main" id="{5D3DEA8A-8E7B-1BC6-B74A-D1D1FFFDE89D}"/>
              </a:ext>
            </a:extLst>
          </p:cNvPr>
          <p:cNvSpPr txBox="1"/>
          <p:nvPr/>
        </p:nvSpPr>
        <p:spPr>
          <a:xfrm>
            <a:off x="7106579" y="887548"/>
            <a:ext cx="817853" cy="400110"/>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Note :</a:t>
            </a:r>
            <a:endParaRPr lang="zh-TW"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33691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E8846-D939-756E-642A-8A4412DA1FE4}"/>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9EA808B4-5E63-F37A-183B-B6630E4AD86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E8ED559E-C4BE-CB9B-CE27-4F80CFE82289}"/>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9413D3C9-559F-12D6-7B0F-E2F9F76B09FF}"/>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0B249FFF-F4AD-5FF4-E058-1ECFE374B4EF}"/>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55E0220-15F9-03B9-7F27-1A3CF0F09F24}"/>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grpSp>
        <p:nvGrpSpPr>
          <p:cNvPr id="25" name="群組 24">
            <a:extLst>
              <a:ext uri="{FF2B5EF4-FFF2-40B4-BE49-F238E27FC236}">
                <a16:creationId xmlns:a16="http://schemas.microsoft.com/office/drawing/2014/main" id="{93593721-903D-7606-06EF-F1AEFC92977E}"/>
              </a:ext>
            </a:extLst>
          </p:cNvPr>
          <p:cNvGrpSpPr/>
          <p:nvPr/>
        </p:nvGrpSpPr>
        <p:grpSpPr>
          <a:xfrm>
            <a:off x="971549" y="886439"/>
            <a:ext cx="3695701" cy="5356093"/>
            <a:chOff x="971549" y="886439"/>
            <a:chExt cx="3695701" cy="5356093"/>
          </a:xfrm>
        </p:grpSpPr>
        <p:pic>
          <p:nvPicPr>
            <p:cNvPr id="8" name="圖片 7">
              <a:extLst>
                <a:ext uri="{FF2B5EF4-FFF2-40B4-BE49-F238E27FC236}">
                  <a16:creationId xmlns:a16="http://schemas.microsoft.com/office/drawing/2014/main" id="{3B2B43C7-543B-B372-DBF5-DF370161BFA6}"/>
                </a:ext>
              </a:extLst>
            </p:cNvPr>
            <p:cNvPicPr>
              <a:picLocks noChangeAspect="1"/>
            </p:cNvPicPr>
            <p:nvPr/>
          </p:nvPicPr>
          <p:blipFill>
            <a:blip r:embed="rId3"/>
            <a:stretch>
              <a:fillRect/>
            </a:stretch>
          </p:blipFill>
          <p:spPr>
            <a:xfrm>
              <a:off x="1289340" y="886439"/>
              <a:ext cx="3377910" cy="5356093"/>
            </a:xfrm>
            <a:prstGeom prst="rect">
              <a:avLst/>
            </a:prstGeom>
          </p:spPr>
        </p:pic>
        <p:sp>
          <p:nvSpPr>
            <p:cNvPr id="14" name="文字方塊 13">
              <a:extLst>
                <a:ext uri="{FF2B5EF4-FFF2-40B4-BE49-F238E27FC236}">
                  <a16:creationId xmlns:a16="http://schemas.microsoft.com/office/drawing/2014/main" id="{1CFE8752-8BD8-3651-1F27-B3CC6D397256}"/>
                </a:ext>
              </a:extLst>
            </p:cNvPr>
            <p:cNvSpPr txBox="1"/>
            <p:nvPr/>
          </p:nvSpPr>
          <p:spPr>
            <a:xfrm>
              <a:off x="971550" y="2466975"/>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periodicity:</a:t>
              </a:r>
              <a:endParaRPr lang="zh-TW" altLang="en-US"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93AC1C9C-25CE-6F23-6D74-FFB9BFBB7567}"/>
                </a:ext>
              </a:extLst>
            </p:cNvPr>
            <p:cNvSpPr txBox="1"/>
            <p:nvPr/>
          </p:nvSpPr>
          <p:spPr>
            <a:xfrm>
              <a:off x="971549" y="4306371"/>
              <a:ext cx="2701381" cy="369332"/>
            </a:xfrm>
            <a:prstGeom prst="rect">
              <a:avLst/>
            </a:prstGeom>
            <a:noFill/>
          </p:spPr>
          <p:txBody>
            <a:bodyPr wrap="none" rtlCol="0">
              <a:spAutoFit/>
            </a:bodyPr>
            <a:lstStyle/>
            <a:p>
              <a:r>
                <a:rPr lang="en-US" altLang="zh-TW" dirty="0">
                  <a:latin typeface="Times New Roman" panose="02020603050405020304" pitchFamily="18" charset="0"/>
                  <a:cs typeface="Times New Roman" panose="02020603050405020304" pitchFamily="18" charset="0"/>
                </a:rPr>
                <a:t>Based on the </a:t>
              </a:r>
              <a:r>
                <a:rPr lang="el-GR" altLang="zh-TW" dirty="0">
                  <a:latin typeface="Times New Roman" panose="02020603050405020304" pitchFamily="18" charset="0"/>
                  <a:cs typeface="Times New Roman" panose="02020603050405020304" pitchFamily="18" charset="0"/>
                </a:rPr>
                <a:t>ψ</a:t>
              </a:r>
              <a:r>
                <a:rPr lang="en-US" altLang="zh-TW" dirty="0">
                  <a:latin typeface="Times New Roman" panose="02020603050405020304" pitchFamily="18" charset="0"/>
                  <a:cs typeface="Times New Roman" panose="02020603050405020304" pitchFamily="18" charset="0"/>
                </a:rPr>
                <a:t> symmetry:</a:t>
              </a:r>
              <a:endParaRPr lang="zh-TW" altLang="en-US" dirty="0">
                <a:latin typeface="Times New Roman" panose="02020603050405020304" pitchFamily="18" charset="0"/>
                <a:cs typeface="Times New Roman" panose="02020603050405020304" pitchFamily="18" charset="0"/>
              </a:endParaRPr>
            </a:p>
          </p:txBody>
        </p:sp>
        <p:pic>
          <p:nvPicPr>
            <p:cNvPr id="22" name="圖片 21">
              <a:extLst>
                <a:ext uri="{FF2B5EF4-FFF2-40B4-BE49-F238E27FC236}">
                  <a16:creationId xmlns:a16="http://schemas.microsoft.com/office/drawing/2014/main" id="{99684A3F-8336-FDDC-9594-5C3D6DCF709E}"/>
                </a:ext>
              </a:extLst>
            </p:cNvPr>
            <p:cNvPicPr>
              <a:picLocks noChangeAspect="1"/>
            </p:cNvPicPr>
            <p:nvPr/>
          </p:nvPicPr>
          <p:blipFill>
            <a:blip r:embed="rId4"/>
            <a:stretch>
              <a:fillRect/>
            </a:stretch>
          </p:blipFill>
          <p:spPr>
            <a:xfrm>
              <a:off x="3618079" y="3870549"/>
              <a:ext cx="109702" cy="151145"/>
            </a:xfrm>
            <a:prstGeom prst="rect">
              <a:avLst/>
            </a:prstGeom>
          </p:spPr>
        </p:pic>
        <p:pic>
          <p:nvPicPr>
            <p:cNvPr id="24" name="圖片 23">
              <a:extLst>
                <a:ext uri="{FF2B5EF4-FFF2-40B4-BE49-F238E27FC236}">
                  <a16:creationId xmlns:a16="http://schemas.microsoft.com/office/drawing/2014/main" id="{15260676-AC01-9146-9C1C-2B262C1C0990}"/>
                </a:ext>
              </a:extLst>
            </p:cNvPr>
            <p:cNvPicPr>
              <a:picLocks noChangeAspect="1"/>
            </p:cNvPicPr>
            <p:nvPr/>
          </p:nvPicPr>
          <p:blipFill>
            <a:blip r:embed="rId5"/>
            <a:stretch>
              <a:fillRect/>
            </a:stretch>
          </p:blipFill>
          <p:spPr>
            <a:xfrm>
              <a:off x="3528344" y="5844389"/>
              <a:ext cx="468982" cy="269726"/>
            </a:xfrm>
            <a:prstGeom prst="rect">
              <a:avLst/>
            </a:prstGeom>
          </p:spPr>
        </p:pic>
      </p:grpSp>
      <p:grpSp>
        <p:nvGrpSpPr>
          <p:cNvPr id="59" name="群組 58">
            <a:extLst>
              <a:ext uri="{FF2B5EF4-FFF2-40B4-BE49-F238E27FC236}">
                <a16:creationId xmlns:a16="http://schemas.microsoft.com/office/drawing/2014/main" id="{27903858-27A5-D7B4-3279-CB30689D5327}"/>
              </a:ext>
            </a:extLst>
          </p:cNvPr>
          <p:cNvGrpSpPr/>
          <p:nvPr/>
        </p:nvGrpSpPr>
        <p:grpSpPr>
          <a:xfrm>
            <a:off x="6614523" y="327868"/>
            <a:ext cx="3240000" cy="1620000"/>
            <a:chOff x="5325183" y="1038840"/>
            <a:chExt cx="4094993" cy="1940343"/>
          </a:xfrm>
        </p:grpSpPr>
        <p:pic>
          <p:nvPicPr>
            <p:cNvPr id="29" name="圖片 28">
              <a:extLst>
                <a:ext uri="{FF2B5EF4-FFF2-40B4-BE49-F238E27FC236}">
                  <a16:creationId xmlns:a16="http://schemas.microsoft.com/office/drawing/2014/main" id="{479A5113-C23F-059F-8494-36653F2852B0}"/>
                </a:ext>
              </a:extLst>
            </p:cNvPr>
            <p:cNvPicPr>
              <a:picLocks noChangeAspect="1"/>
            </p:cNvPicPr>
            <p:nvPr/>
          </p:nvPicPr>
          <p:blipFill>
            <a:blip r:embed="rId6"/>
            <a:stretch>
              <a:fillRect/>
            </a:stretch>
          </p:blipFill>
          <p:spPr>
            <a:xfrm>
              <a:off x="5325183" y="1038840"/>
              <a:ext cx="4094993" cy="1940343"/>
            </a:xfrm>
            <a:prstGeom prst="rect">
              <a:avLst/>
            </a:prstGeom>
          </p:spPr>
        </p:pic>
        <p:pic>
          <p:nvPicPr>
            <p:cNvPr id="34" name="圖片 33">
              <a:extLst>
                <a:ext uri="{FF2B5EF4-FFF2-40B4-BE49-F238E27FC236}">
                  <a16:creationId xmlns:a16="http://schemas.microsoft.com/office/drawing/2014/main" id="{6D1337EC-B7FB-E4AE-4D10-9D48E1B54B2D}"/>
                </a:ext>
              </a:extLst>
            </p:cNvPr>
            <p:cNvPicPr>
              <a:picLocks noChangeAspect="1"/>
            </p:cNvPicPr>
            <p:nvPr/>
          </p:nvPicPr>
          <p:blipFill>
            <a:blip r:embed="rId7"/>
            <a:stretch>
              <a:fillRect/>
            </a:stretch>
          </p:blipFill>
          <p:spPr>
            <a:xfrm>
              <a:off x="8488301" y="2565986"/>
              <a:ext cx="315974" cy="413197"/>
            </a:xfrm>
            <a:prstGeom prst="rect">
              <a:avLst/>
            </a:prstGeom>
          </p:spPr>
        </p:pic>
        <p:pic>
          <p:nvPicPr>
            <p:cNvPr id="37" name="圖片 36">
              <a:extLst>
                <a:ext uri="{FF2B5EF4-FFF2-40B4-BE49-F238E27FC236}">
                  <a16:creationId xmlns:a16="http://schemas.microsoft.com/office/drawing/2014/main" id="{A837DA9B-7B22-2979-EFAB-2D21BBD96396}"/>
                </a:ext>
              </a:extLst>
            </p:cNvPr>
            <p:cNvPicPr>
              <a:picLocks noChangeAspect="1"/>
            </p:cNvPicPr>
            <p:nvPr/>
          </p:nvPicPr>
          <p:blipFill>
            <a:blip r:embed="rId8"/>
            <a:stretch>
              <a:fillRect/>
            </a:stretch>
          </p:blipFill>
          <p:spPr>
            <a:xfrm>
              <a:off x="9206557" y="2559246"/>
              <a:ext cx="127944" cy="205384"/>
            </a:xfrm>
            <a:prstGeom prst="rect">
              <a:avLst/>
            </a:prstGeom>
          </p:spPr>
        </p:pic>
      </p:grpSp>
      <p:grpSp>
        <p:nvGrpSpPr>
          <p:cNvPr id="46" name="群組 45">
            <a:extLst>
              <a:ext uri="{FF2B5EF4-FFF2-40B4-BE49-F238E27FC236}">
                <a16:creationId xmlns:a16="http://schemas.microsoft.com/office/drawing/2014/main" id="{FFF1CCD1-9ABC-8C51-0930-3E66B2064F4F}"/>
              </a:ext>
            </a:extLst>
          </p:cNvPr>
          <p:cNvGrpSpPr/>
          <p:nvPr/>
        </p:nvGrpSpPr>
        <p:grpSpPr>
          <a:xfrm>
            <a:off x="6614523" y="2193314"/>
            <a:ext cx="3943369" cy="1620000"/>
            <a:chOff x="5325184" y="3336199"/>
            <a:chExt cx="4556882" cy="1968666"/>
          </a:xfrm>
        </p:grpSpPr>
        <p:pic>
          <p:nvPicPr>
            <p:cNvPr id="32" name="圖片 31">
              <a:extLst>
                <a:ext uri="{FF2B5EF4-FFF2-40B4-BE49-F238E27FC236}">
                  <a16:creationId xmlns:a16="http://schemas.microsoft.com/office/drawing/2014/main" id="{A45D2CB6-C2FF-F9D8-5898-20CB26001F80}"/>
                </a:ext>
              </a:extLst>
            </p:cNvPr>
            <p:cNvPicPr>
              <a:picLocks noChangeAspect="1"/>
            </p:cNvPicPr>
            <p:nvPr/>
          </p:nvPicPr>
          <p:blipFill>
            <a:blip r:embed="rId9"/>
            <a:stretch>
              <a:fillRect/>
            </a:stretch>
          </p:blipFill>
          <p:spPr>
            <a:xfrm>
              <a:off x="5325184" y="3336199"/>
              <a:ext cx="4556882" cy="1968666"/>
            </a:xfrm>
            <a:prstGeom prst="rect">
              <a:avLst/>
            </a:prstGeom>
          </p:spPr>
        </p:pic>
        <p:pic>
          <p:nvPicPr>
            <p:cNvPr id="40" name="圖片 39">
              <a:extLst>
                <a:ext uri="{FF2B5EF4-FFF2-40B4-BE49-F238E27FC236}">
                  <a16:creationId xmlns:a16="http://schemas.microsoft.com/office/drawing/2014/main" id="{3D532AD8-16BE-932D-8AAD-4F97A7682E7E}"/>
                </a:ext>
              </a:extLst>
            </p:cNvPr>
            <p:cNvPicPr>
              <a:picLocks noChangeAspect="1"/>
            </p:cNvPicPr>
            <p:nvPr/>
          </p:nvPicPr>
          <p:blipFill>
            <a:blip r:embed="rId10"/>
            <a:stretch>
              <a:fillRect/>
            </a:stretch>
          </p:blipFill>
          <p:spPr>
            <a:xfrm>
              <a:off x="8883566" y="3936589"/>
              <a:ext cx="303939" cy="270696"/>
            </a:xfrm>
            <a:prstGeom prst="rect">
              <a:avLst/>
            </a:prstGeom>
          </p:spPr>
        </p:pic>
        <p:pic>
          <p:nvPicPr>
            <p:cNvPr id="45" name="圖片 44">
              <a:extLst>
                <a:ext uri="{FF2B5EF4-FFF2-40B4-BE49-F238E27FC236}">
                  <a16:creationId xmlns:a16="http://schemas.microsoft.com/office/drawing/2014/main" id="{770248E7-A2DF-9869-9890-87F1F41252D2}"/>
                </a:ext>
              </a:extLst>
            </p:cNvPr>
            <p:cNvPicPr>
              <a:picLocks noChangeAspect="1"/>
            </p:cNvPicPr>
            <p:nvPr/>
          </p:nvPicPr>
          <p:blipFill>
            <a:blip r:embed="rId11"/>
            <a:stretch>
              <a:fillRect/>
            </a:stretch>
          </p:blipFill>
          <p:spPr>
            <a:xfrm>
              <a:off x="8883566" y="4450981"/>
              <a:ext cx="272273" cy="274794"/>
            </a:xfrm>
            <a:prstGeom prst="rect">
              <a:avLst/>
            </a:prstGeom>
          </p:spPr>
        </p:pic>
      </p:grpSp>
      <p:grpSp>
        <p:nvGrpSpPr>
          <p:cNvPr id="58" name="群組 57">
            <a:extLst>
              <a:ext uri="{FF2B5EF4-FFF2-40B4-BE49-F238E27FC236}">
                <a16:creationId xmlns:a16="http://schemas.microsoft.com/office/drawing/2014/main" id="{9D1B025F-CA99-D330-DC61-3D0AA21BFD14}"/>
              </a:ext>
            </a:extLst>
          </p:cNvPr>
          <p:cNvGrpSpPr/>
          <p:nvPr/>
        </p:nvGrpSpPr>
        <p:grpSpPr>
          <a:xfrm>
            <a:off x="6326065" y="4013849"/>
            <a:ext cx="4666330" cy="2327931"/>
            <a:chOff x="1289340" y="1021895"/>
            <a:chExt cx="9049797" cy="4473237"/>
          </a:xfrm>
        </p:grpSpPr>
        <p:pic>
          <p:nvPicPr>
            <p:cNvPr id="48" name="圖片 47">
              <a:extLst>
                <a:ext uri="{FF2B5EF4-FFF2-40B4-BE49-F238E27FC236}">
                  <a16:creationId xmlns:a16="http://schemas.microsoft.com/office/drawing/2014/main" id="{66D26A59-AC55-03E5-C7B7-F57DC3FA9F1D}"/>
                </a:ext>
              </a:extLst>
            </p:cNvPr>
            <p:cNvPicPr>
              <a:picLocks noChangeAspect="1"/>
            </p:cNvPicPr>
            <p:nvPr/>
          </p:nvPicPr>
          <p:blipFill>
            <a:blip r:embed="rId12"/>
            <a:stretch>
              <a:fillRect/>
            </a:stretch>
          </p:blipFill>
          <p:spPr>
            <a:xfrm>
              <a:off x="1289340" y="1021895"/>
              <a:ext cx="9049797" cy="4473237"/>
            </a:xfrm>
            <a:prstGeom prst="rect">
              <a:avLst/>
            </a:prstGeom>
          </p:spPr>
        </p:pic>
        <p:pic>
          <p:nvPicPr>
            <p:cNvPr id="52" name="圖片 51">
              <a:extLst>
                <a:ext uri="{FF2B5EF4-FFF2-40B4-BE49-F238E27FC236}">
                  <a16:creationId xmlns:a16="http://schemas.microsoft.com/office/drawing/2014/main" id="{3A39FCE2-9463-A277-86A3-D47FE1B130F1}"/>
                </a:ext>
              </a:extLst>
            </p:cNvPr>
            <p:cNvPicPr>
              <a:picLocks noChangeAspect="1"/>
            </p:cNvPicPr>
            <p:nvPr/>
          </p:nvPicPr>
          <p:blipFill>
            <a:blip r:embed="rId13"/>
            <a:stretch>
              <a:fillRect/>
            </a:stretch>
          </p:blipFill>
          <p:spPr>
            <a:xfrm>
              <a:off x="5325184" y="3032257"/>
              <a:ext cx="320026" cy="301739"/>
            </a:xfrm>
            <a:prstGeom prst="rect">
              <a:avLst/>
            </a:prstGeom>
          </p:spPr>
        </p:pic>
        <p:pic>
          <p:nvPicPr>
            <p:cNvPr id="57" name="圖片 56">
              <a:extLst>
                <a:ext uri="{FF2B5EF4-FFF2-40B4-BE49-F238E27FC236}">
                  <a16:creationId xmlns:a16="http://schemas.microsoft.com/office/drawing/2014/main" id="{F5B5198D-4E08-B2FF-38B2-335E015A6F92}"/>
                </a:ext>
              </a:extLst>
            </p:cNvPr>
            <p:cNvPicPr>
              <a:picLocks noChangeAspect="1"/>
            </p:cNvPicPr>
            <p:nvPr/>
          </p:nvPicPr>
          <p:blipFill>
            <a:blip r:embed="rId14"/>
            <a:stretch>
              <a:fillRect/>
            </a:stretch>
          </p:blipFill>
          <p:spPr>
            <a:xfrm>
              <a:off x="5306039" y="2321280"/>
              <a:ext cx="315974" cy="320836"/>
            </a:xfrm>
            <a:prstGeom prst="rect">
              <a:avLst/>
            </a:prstGeom>
          </p:spPr>
        </p:pic>
      </p:grpSp>
      <p:pic>
        <p:nvPicPr>
          <p:cNvPr id="60" name="圖片 59">
            <a:extLst>
              <a:ext uri="{FF2B5EF4-FFF2-40B4-BE49-F238E27FC236}">
                <a16:creationId xmlns:a16="http://schemas.microsoft.com/office/drawing/2014/main" id="{F8C7A0D1-E197-47C0-3BFC-6AF02CA18D92}"/>
              </a:ext>
            </a:extLst>
          </p:cNvPr>
          <p:cNvPicPr>
            <a:picLocks noChangeAspect="1"/>
          </p:cNvPicPr>
          <p:nvPr/>
        </p:nvPicPr>
        <p:blipFill>
          <a:blip r:embed="rId15"/>
          <a:srcRect l="5226" r="85567"/>
          <a:stretch/>
        </p:blipFill>
        <p:spPr>
          <a:xfrm>
            <a:off x="10780691" y="3791259"/>
            <a:ext cx="506165" cy="2537618"/>
          </a:xfrm>
          <a:prstGeom prst="rect">
            <a:avLst/>
          </a:prstGeom>
        </p:spPr>
      </p:pic>
    </p:spTree>
    <p:extLst>
      <p:ext uri="{BB962C8B-B14F-4D97-AF65-F5344CB8AC3E}">
        <p14:creationId xmlns:p14="http://schemas.microsoft.com/office/powerpoint/2010/main" val="22885798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178BE4-DE81-ECAF-48F1-652E23C23E3E}"/>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45B11D11-B5E9-66F4-F1FA-C8D7622A95E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34968F2-1982-FD09-29CA-731BBDBCABC7}"/>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53B0464E-BBC7-BFFE-50DF-4F7CF3838C45}"/>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B3FCBF47-E425-72F8-05AE-3C2C6EAD666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D2275349-0543-C548-F713-7957A1B5D83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pic>
        <p:nvPicPr>
          <p:cNvPr id="6" name="圖片 5">
            <a:extLst>
              <a:ext uri="{FF2B5EF4-FFF2-40B4-BE49-F238E27FC236}">
                <a16:creationId xmlns:a16="http://schemas.microsoft.com/office/drawing/2014/main" id="{3E2B2AA1-2514-5521-CC74-A1D1BCE8B323}"/>
              </a:ext>
            </a:extLst>
          </p:cNvPr>
          <p:cNvPicPr>
            <a:picLocks noChangeAspect="1"/>
          </p:cNvPicPr>
          <p:nvPr/>
        </p:nvPicPr>
        <p:blipFill>
          <a:blip r:embed="rId3"/>
          <a:stretch>
            <a:fillRect/>
          </a:stretch>
        </p:blipFill>
        <p:spPr>
          <a:xfrm>
            <a:off x="580830" y="719475"/>
            <a:ext cx="5916669" cy="2460278"/>
          </a:xfrm>
          <a:prstGeom prst="rect">
            <a:avLst/>
          </a:prstGeom>
        </p:spPr>
      </p:pic>
      <p:pic>
        <p:nvPicPr>
          <p:cNvPr id="8" name="圖片 7">
            <a:extLst>
              <a:ext uri="{FF2B5EF4-FFF2-40B4-BE49-F238E27FC236}">
                <a16:creationId xmlns:a16="http://schemas.microsoft.com/office/drawing/2014/main" id="{AB1D82BC-623D-5492-E9A2-89509DA1492E}"/>
              </a:ext>
            </a:extLst>
          </p:cNvPr>
          <p:cNvPicPr>
            <a:picLocks noChangeAspect="1"/>
          </p:cNvPicPr>
          <p:nvPr/>
        </p:nvPicPr>
        <p:blipFill>
          <a:blip r:embed="rId4"/>
          <a:stretch>
            <a:fillRect/>
          </a:stretch>
        </p:blipFill>
        <p:spPr>
          <a:xfrm>
            <a:off x="665959" y="3320678"/>
            <a:ext cx="5776601" cy="2171563"/>
          </a:xfrm>
          <a:prstGeom prst="rect">
            <a:avLst/>
          </a:prstGeom>
        </p:spPr>
      </p:pic>
      <p:pic>
        <p:nvPicPr>
          <p:cNvPr id="12" name="圖片 11">
            <a:extLst>
              <a:ext uri="{FF2B5EF4-FFF2-40B4-BE49-F238E27FC236}">
                <a16:creationId xmlns:a16="http://schemas.microsoft.com/office/drawing/2014/main" id="{0ACF873D-27FD-395D-28C3-87CCBE727862}"/>
              </a:ext>
            </a:extLst>
          </p:cNvPr>
          <p:cNvPicPr>
            <a:picLocks noChangeAspect="1"/>
          </p:cNvPicPr>
          <p:nvPr/>
        </p:nvPicPr>
        <p:blipFill>
          <a:blip r:embed="rId5"/>
          <a:stretch>
            <a:fillRect/>
          </a:stretch>
        </p:blipFill>
        <p:spPr>
          <a:xfrm>
            <a:off x="665959" y="5492241"/>
            <a:ext cx="5407375" cy="1116908"/>
          </a:xfrm>
          <a:prstGeom prst="rect">
            <a:avLst/>
          </a:prstGeom>
        </p:spPr>
      </p:pic>
      <p:pic>
        <p:nvPicPr>
          <p:cNvPr id="16" name="圖片 15">
            <a:extLst>
              <a:ext uri="{FF2B5EF4-FFF2-40B4-BE49-F238E27FC236}">
                <a16:creationId xmlns:a16="http://schemas.microsoft.com/office/drawing/2014/main" id="{9E9F87ED-BAF3-8499-FB6F-AB58F5181999}"/>
              </a:ext>
            </a:extLst>
          </p:cNvPr>
          <p:cNvPicPr>
            <a:picLocks noChangeAspect="1"/>
          </p:cNvPicPr>
          <p:nvPr/>
        </p:nvPicPr>
        <p:blipFill>
          <a:blip r:embed="rId6"/>
          <a:stretch>
            <a:fillRect/>
          </a:stretch>
        </p:blipFill>
        <p:spPr>
          <a:xfrm>
            <a:off x="6841112" y="1076655"/>
            <a:ext cx="4167041" cy="1325298"/>
          </a:xfrm>
          <a:prstGeom prst="rect">
            <a:avLst/>
          </a:prstGeom>
        </p:spPr>
      </p:pic>
      <p:pic>
        <p:nvPicPr>
          <p:cNvPr id="18" name="圖片 17">
            <a:extLst>
              <a:ext uri="{FF2B5EF4-FFF2-40B4-BE49-F238E27FC236}">
                <a16:creationId xmlns:a16="http://schemas.microsoft.com/office/drawing/2014/main" id="{0406DA44-1320-9532-1FBB-3332A3DF0881}"/>
              </a:ext>
            </a:extLst>
          </p:cNvPr>
          <p:cNvPicPr>
            <a:picLocks noChangeAspect="1"/>
          </p:cNvPicPr>
          <p:nvPr/>
        </p:nvPicPr>
        <p:blipFill>
          <a:blip r:embed="rId7"/>
          <a:stretch>
            <a:fillRect/>
          </a:stretch>
        </p:blipFill>
        <p:spPr>
          <a:xfrm>
            <a:off x="6260415" y="2850069"/>
            <a:ext cx="5827544" cy="578931"/>
          </a:xfrm>
          <a:prstGeom prst="rect">
            <a:avLst/>
          </a:prstGeom>
        </p:spPr>
      </p:pic>
      <p:pic>
        <p:nvPicPr>
          <p:cNvPr id="20" name="圖片 19">
            <a:extLst>
              <a:ext uri="{FF2B5EF4-FFF2-40B4-BE49-F238E27FC236}">
                <a16:creationId xmlns:a16="http://schemas.microsoft.com/office/drawing/2014/main" id="{6411E843-772F-F178-8ABD-719F1EF75DEA}"/>
              </a:ext>
            </a:extLst>
          </p:cNvPr>
          <p:cNvPicPr>
            <a:picLocks noChangeAspect="1"/>
          </p:cNvPicPr>
          <p:nvPr/>
        </p:nvPicPr>
        <p:blipFill>
          <a:blip r:embed="rId8"/>
          <a:stretch>
            <a:fillRect/>
          </a:stretch>
        </p:blipFill>
        <p:spPr>
          <a:xfrm>
            <a:off x="6841112" y="3877116"/>
            <a:ext cx="4017491" cy="1021189"/>
          </a:xfrm>
          <a:prstGeom prst="rect">
            <a:avLst/>
          </a:prstGeom>
        </p:spPr>
      </p:pic>
    </p:spTree>
    <p:extLst>
      <p:ext uri="{BB962C8B-B14F-4D97-AF65-F5344CB8AC3E}">
        <p14:creationId xmlns:p14="http://schemas.microsoft.com/office/powerpoint/2010/main" val="19296896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A9B7FF-5848-5C35-EDF4-D1D1B3DB89BA}"/>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E8ACA12B-7102-9CE2-98CE-A0C7604BFD4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84837B80-58C8-69C7-9971-4E36EAFC0321}"/>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35438857-8FC3-742D-5B45-55BF4DDF36B2}"/>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461C9D01-3BE5-E5B6-E965-ADED8DAC28C5}"/>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71ACAAD-F6DC-6F11-BF40-B930C36CFA09}"/>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pic>
        <p:nvPicPr>
          <p:cNvPr id="4" name="圖片 3">
            <a:extLst>
              <a:ext uri="{FF2B5EF4-FFF2-40B4-BE49-F238E27FC236}">
                <a16:creationId xmlns:a16="http://schemas.microsoft.com/office/drawing/2014/main" id="{0137E67A-4938-F029-71AB-93B9FD61DF8A}"/>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492DD975-57E6-EBB3-CE84-38A14CF0209C}"/>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7954F6A6-5FAF-21B2-C4A3-B0EFD96C13E1}"/>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C0AB7795-BFD9-EA6F-719B-D3D6927648E7}"/>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526EB952-2AE9-E1E7-CAC3-DD44DAC2E57B}"/>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7677C761-56CA-ECD5-27F8-0430B5C79A82}"/>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5E5C65B4-C4C0-B907-BCA6-840A16631A71}"/>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782923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1785799" cy="461665"/>
            <a:chOff x="568442" y="319364"/>
            <a:chExt cx="1785799" cy="461666"/>
          </a:xfrm>
        </p:grpSpPr>
        <p:sp>
          <p:nvSpPr>
            <p:cNvPr id="55" name="文本框 23"/>
            <p:cNvSpPr txBox="1"/>
            <p:nvPr/>
          </p:nvSpPr>
          <p:spPr>
            <a:xfrm>
              <a:off x="665958" y="319364"/>
              <a:ext cx="1688283"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Background</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1991772" y="1328320"/>
            <a:ext cx="8208455" cy="430739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Shor's algorithm, combined with a powerful quantum computer, will break RSA and ECC.</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Initiated by NIST in 2016, the post-quantum cryptography standardization process, , it finalized the selection of </a:t>
            </a:r>
            <a:r>
              <a:rPr lang="en-US" altLang="zh-TW" sz="2000" b="1" dirty="0">
                <a:latin typeface="Times New Roman" panose="02020603050405020304" pitchFamily="18" charset="0"/>
                <a:cs typeface="Times New Roman" panose="02020603050405020304" pitchFamily="18" charset="0"/>
              </a:rPr>
              <a:t>ML-DSA</a:t>
            </a:r>
            <a:r>
              <a:rPr lang="en-US" altLang="zh-TW" sz="2000" dirty="0">
                <a:latin typeface="Times New Roman" panose="02020603050405020304" pitchFamily="18" charset="0"/>
                <a:cs typeface="Times New Roman" panose="02020603050405020304" pitchFamily="18" charset="0"/>
              </a:rPr>
              <a:t> as one of the encryption methods.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Previously known as CRYSTAL-DILITHIUM</a:t>
            </a:r>
          </a:p>
          <a:p>
            <a:pPr marL="342900" indent="-342900">
              <a:lnSpc>
                <a:spcPct val="200000"/>
              </a:lnSpc>
              <a:buFont typeface="Wingdings" panose="05000000000000000000" pitchFamily="2" charset="2"/>
              <a:buChar char="ü"/>
            </a:pPr>
            <a:endParaRPr lang="en-US" altLang="zh-TW" sz="20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179546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F555F-4C55-2673-35DF-329F6FFF5675}"/>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3E0EDB92-2CFE-4C98-FAF9-1EF5A845DE1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3FE333D6-FB18-2EAF-40A4-667B52ADA21F}"/>
              </a:ext>
            </a:extLst>
          </p:cNvPr>
          <p:cNvGrpSpPr/>
          <p:nvPr/>
        </p:nvGrpSpPr>
        <p:grpSpPr>
          <a:xfrm>
            <a:off x="568443" y="319365"/>
            <a:ext cx="4756740" cy="400110"/>
            <a:chOff x="568442" y="319364"/>
            <a:chExt cx="4756740" cy="400111"/>
          </a:xfrm>
        </p:grpSpPr>
        <p:sp>
          <p:nvSpPr>
            <p:cNvPr id="55" name="文本框 23">
              <a:extLst>
                <a:ext uri="{FF2B5EF4-FFF2-40B4-BE49-F238E27FC236}">
                  <a16:creationId xmlns:a16="http://schemas.microsoft.com/office/drawing/2014/main" id="{7E024AC9-0C05-CCB0-B163-9E4D04927AEE}"/>
                </a:ext>
              </a:extLst>
            </p:cNvPr>
            <p:cNvSpPr txBox="1"/>
            <p:nvPr/>
          </p:nvSpPr>
          <p:spPr>
            <a:xfrm>
              <a:off x="665958" y="319364"/>
              <a:ext cx="465922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Cooley-Tukey(CT)Algorithm for Fast-NTT</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2348ACF8-46D2-379E-EDE7-85803942E696}"/>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C9DDB0E7-0424-E29F-EB20-ECF19CFF4C0A}"/>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pic>
        <p:nvPicPr>
          <p:cNvPr id="4" name="圖片 3">
            <a:extLst>
              <a:ext uri="{FF2B5EF4-FFF2-40B4-BE49-F238E27FC236}">
                <a16:creationId xmlns:a16="http://schemas.microsoft.com/office/drawing/2014/main" id="{05A6A8D9-0A1B-7B18-D6B5-93F6C089C65C}"/>
              </a:ext>
            </a:extLst>
          </p:cNvPr>
          <p:cNvPicPr>
            <a:picLocks noChangeAspect="1"/>
          </p:cNvPicPr>
          <p:nvPr/>
        </p:nvPicPr>
        <p:blipFill>
          <a:blip r:embed="rId3"/>
          <a:stretch>
            <a:fillRect/>
          </a:stretch>
        </p:blipFill>
        <p:spPr>
          <a:xfrm>
            <a:off x="153109" y="836983"/>
            <a:ext cx="5400000" cy="1741010"/>
          </a:xfrm>
          <a:prstGeom prst="rect">
            <a:avLst/>
          </a:prstGeom>
        </p:spPr>
      </p:pic>
      <p:pic>
        <p:nvPicPr>
          <p:cNvPr id="7" name="圖片 6">
            <a:extLst>
              <a:ext uri="{FF2B5EF4-FFF2-40B4-BE49-F238E27FC236}">
                <a16:creationId xmlns:a16="http://schemas.microsoft.com/office/drawing/2014/main" id="{BA3A39C2-E055-4E3B-7BAD-BDF0D95FF189}"/>
              </a:ext>
            </a:extLst>
          </p:cNvPr>
          <p:cNvPicPr>
            <a:picLocks noChangeAspect="1"/>
          </p:cNvPicPr>
          <p:nvPr/>
        </p:nvPicPr>
        <p:blipFill>
          <a:blip r:embed="rId4"/>
          <a:stretch>
            <a:fillRect/>
          </a:stretch>
        </p:blipFill>
        <p:spPr>
          <a:xfrm>
            <a:off x="32911" y="2518216"/>
            <a:ext cx="5400000" cy="1843174"/>
          </a:xfrm>
          <a:prstGeom prst="rect">
            <a:avLst/>
          </a:prstGeom>
        </p:spPr>
      </p:pic>
      <p:pic>
        <p:nvPicPr>
          <p:cNvPr id="10" name="圖片 9">
            <a:extLst>
              <a:ext uri="{FF2B5EF4-FFF2-40B4-BE49-F238E27FC236}">
                <a16:creationId xmlns:a16="http://schemas.microsoft.com/office/drawing/2014/main" id="{65499013-066F-CF49-947E-DF53025AD8AB}"/>
              </a:ext>
            </a:extLst>
          </p:cNvPr>
          <p:cNvPicPr>
            <a:picLocks noChangeAspect="1"/>
          </p:cNvPicPr>
          <p:nvPr/>
        </p:nvPicPr>
        <p:blipFill>
          <a:blip r:embed="rId5"/>
          <a:stretch>
            <a:fillRect/>
          </a:stretch>
        </p:blipFill>
        <p:spPr>
          <a:xfrm>
            <a:off x="222260" y="4361390"/>
            <a:ext cx="5726797" cy="1638934"/>
          </a:xfrm>
          <a:prstGeom prst="rect">
            <a:avLst/>
          </a:prstGeom>
        </p:spPr>
      </p:pic>
      <p:pic>
        <p:nvPicPr>
          <p:cNvPr id="13" name="圖片 12">
            <a:extLst>
              <a:ext uri="{FF2B5EF4-FFF2-40B4-BE49-F238E27FC236}">
                <a16:creationId xmlns:a16="http://schemas.microsoft.com/office/drawing/2014/main" id="{F63B3173-A2B7-C70A-B97F-BB84CB64A021}"/>
              </a:ext>
            </a:extLst>
          </p:cNvPr>
          <p:cNvPicPr>
            <a:picLocks noChangeAspect="1"/>
          </p:cNvPicPr>
          <p:nvPr/>
        </p:nvPicPr>
        <p:blipFill>
          <a:blip r:embed="rId6"/>
          <a:stretch>
            <a:fillRect/>
          </a:stretch>
        </p:blipFill>
        <p:spPr>
          <a:xfrm>
            <a:off x="5790878" y="295696"/>
            <a:ext cx="5935427" cy="1741010"/>
          </a:xfrm>
          <a:prstGeom prst="rect">
            <a:avLst/>
          </a:prstGeom>
        </p:spPr>
      </p:pic>
      <p:pic>
        <p:nvPicPr>
          <p:cNvPr id="18" name="圖片 17">
            <a:extLst>
              <a:ext uri="{FF2B5EF4-FFF2-40B4-BE49-F238E27FC236}">
                <a16:creationId xmlns:a16="http://schemas.microsoft.com/office/drawing/2014/main" id="{22F6FD8C-8AE1-55B9-BD03-9EDDD357CEC5}"/>
              </a:ext>
            </a:extLst>
          </p:cNvPr>
          <p:cNvPicPr>
            <a:picLocks noChangeAspect="1"/>
          </p:cNvPicPr>
          <p:nvPr/>
        </p:nvPicPr>
        <p:blipFill>
          <a:blip r:embed="rId7"/>
          <a:stretch>
            <a:fillRect/>
          </a:stretch>
        </p:blipFill>
        <p:spPr>
          <a:xfrm>
            <a:off x="5931756" y="3608781"/>
            <a:ext cx="5828244" cy="2690314"/>
          </a:xfrm>
          <a:prstGeom prst="rect">
            <a:avLst/>
          </a:prstGeom>
        </p:spPr>
      </p:pic>
      <p:pic>
        <p:nvPicPr>
          <p:cNvPr id="15" name="圖片 14">
            <a:extLst>
              <a:ext uri="{FF2B5EF4-FFF2-40B4-BE49-F238E27FC236}">
                <a16:creationId xmlns:a16="http://schemas.microsoft.com/office/drawing/2014/main" id="{E3304DF2-653D-2E56-558B-B61852340E29}"/>
              </a:ext>
            </a:extLst>
          </p:cNvPr>
          <p:cNvPicPr>
            <a:picLocks noChangeAspect="1"/>
          </p:cNvPicPr>
          <p:nvPr/>
        </p:nvPicPr>
        <p:blipFill>
          <a:blip r:embed="rId8"/>
          <a:stretch>
            <a:fillRect/>
          </a:stretch>
        </p:blipFill>
        <p:spPr>
          <a:xfrm>
            <a:off x="5895054" y="2181170"/>
            <a:ext cx="5901647" cy="1638933"/>
          </a:xfrm>
          <a:prstGeom prst="rect">
            <a:avLst/>
          </a:prstGeom>
        </p:spPr>
      </p:pic>
      <p:pic>
        <p:nvPicPr>
          <p:cNvPr id="20" name="圖片 19">
            <a:extLst>
              <a:ext uri="{FF2B5EF4-FFF2-40B4-BE49-F238E27FC236}">
                <a16:creationId xmlns:a16="http://schemas.microsoft.com/office/drawing/2014/main" id="{CAE6C5A0-34A6-6483-9703-F22FE8FBA872}"/>
              </a:ext>
            </a:extLst>
          </p:cNvPr>
          <p:cNvPicPr>
            <a:picLocks noChangeAspect="1"/>
          </p:cNvPicPr>
          <p:nvPr/>
        </p:nvPicPr>
        <p:blipFill>
          <a:blip r:embed="rId9"/>
          <a:srcRect l="2612" r="93897"/>
          <a:stretch/>
        </p:blipFill>
        <p:spPr>
          <a:xfrm>
            <a:off x="11759364" y="3712472"/>
            <a:ext cx="178282" cy="2547363"/>
          </a:xfrm>
          <a:prstGeom prst="rect">
            <a:avLst/>
          </a:prstGeom>
        </p:spPr>
      </p:pic>
    </p:spTree>
    <p:extLst>
      <p:ext uri="{BB962C8B-B14F-4D97-AF65-F5344CB8AC3E}">
        <p14:creationId xmlns:p14="http://schemas.microsoft.com/office/powerpoint/2010/main" val="24370329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CCA34-0A68-752D-29F8-2E365A546A31}"/>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F2946627-9A52-D85B-2D3E-051EDDC2D5C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B2FE4A9C-656C-8CF9-21C6-6BEEC0DA5647}"/>
              </a:ext>
            </a:extLst>
          </p:cNvPr>
          <p:cNvGrpSpPr/>
          <p:nvPr/>
        </p:nvGrpSpPr>
        <p:grpSpPr>
          <a:xfrm>
            <a:off x="568443" y="319365"/>
            <a:ext cx="2414369" cy="400110"/>
            <a:chOff x="568442" y="319364"/>
            <a:chExt cx="2414369" cy="400111"/>
          </a:xfrm>
        </p:grpSpPr>
        <p:sp>
          <p:nvSpPr>
            <p:cNvPr id="55" name="文本框 23">
              <a:extLst>
                <a:ext uri="{FF2B5EF4-FFF2-40B4-BE49-F238E27FC236}">
                  <a16:creationId xmlns:a16="http://schemas.microsoft.com/office/drawing/2014/main" id="{A2D9D659-19F3-F2AB-A729-2A685C903284}"/>
                </a:ext>
              </a:extLst>
            </p:cNvPr>
            <p:cNvSpPr txBox="1"/>
            <p:nvPr/>
          </p:nvSpPr>
          <p:spPr>
            <a:xfrm>
              <a:off x="665958" y="319364"/>
              <a:ext cx="2316853"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a:t>
              </a:r>
              <a:r>
                <a:rPr lang="zh-TW"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Block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a:extLst>
                <a:ext uri="{FF2B5EF4-FFF2-40B4-BE49-F238E27FC236}">
                  <a16:creationId xmlns:a16="http://schemas.microsoft.com/office/drawing/2014/main" id="{8D1D8961-201E-BDED-5B27-4D04EF719C7B}"/>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B2CFD1B1-2CFC-EBDD-E3EE-08486B1473F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graphicFrame>
        <p:nvGraphicFramePr>
          <p:cNvPr id="5" name="物件 4">
            <a:extLst>
              <a:ext uri="{FF2B5EF4-FFF2-40B4-BE49-F238E27FC236}">
                <a16:creationId xmlns:a16="http://schemas.microsoft.com/office/drawing/2014/main" id="{F94EDDB6-4EA9-4132-A38D-45D8D9B609FC}"/>
              </a:ext>
            </a:extLst>
          </p:cNvPr>
          <p:cNvGraphicFramePr>
            <a:graphicFrameLocks noChangeAspect="1"/>
          </p:cNvGraphicFramePr>
          <p:nvPr>
            <p:extLst>
              <p:ext uri="{D42A27DB-BD31-4B8C-83A1-F6EECF244321}">
                <p14:modId xmlns:p14="http://schemas.microsoft.com/office/powerpoint/2010/main" val="4099634392"/>
              </p:ext>
            </p:extLst>
          </p:nvPr>
        </p:nvGraphicFramePr>
        <p:xfrm>
          <a:off x="1403350" y="1322388"/>
          <a:ext cx="9048750" cy="3754437"/>
        </p:xfrm>
        <a:graphic>
          <a:graphicData uri="http://schemas.openxmlformats.org/presentationml/2006/ole">
            <mc:AlternateContent xmlns:mc="http://schemas.openxmlformats.org/markup-compatibility/2006">
              <mc:Choice xmlns:v="urn:schemas-microsoft-com:vml" Requires="v">
                <p:oleObj spid="_x0000_s3074" name="Visio" r:id="rId4" imgW="12763428" imgH="5295720" progId="Visio.Drawing.15">
                  <p:embed/>
                </p:oleObj>
              </mc:Choice>
              <mc:Fallback>
                <p:oleObj name="Visio" r:id="rId4" imgW="12763428" imgH="5295720" progId="Visio.Drawing.15">
                  <p:embed/>
                  <p:pic>
                    <p:nvPicPr>
                      <p:cNvPr id="0" name=""/>
                      <p:cNvPicPr/>
                      <p:nvPr/>
                    </p:nvPicPr>
                    <p:blipFill>
                      <a:blip r:embed="rId5"/>
                      <a:stretch>
                        <a:fillRect/>
                      </a:stretch>
                    </p:blipFill>
                    <p:spPr>
                      <a:xfrm>
                        <a:off x="1403350" y="1322388"/>
                        <a:ext cx="9048750" cy="3754437"/>
                      </a:xfrm>
                      <a:prstGeom prst="rect">
                        <a:avLst/>
                      </a:prstGeom>
                    </p:spPr>
                  </p:pic>
                </p:oleObj>
              </mc:Fallback>
            </mc:AlternateContent>
          </a:graphicData>
        </a:graphic>
      </p:graphicFrame>
    </p:spTree>
    <p:extLst>
      <p:ext uri="{BB962C8B-B14F-4D97-AF65-F5344CB8AC3E}">
        <p14:creationId xmlns:p14="http://schemas.microsoft.com/office/powerpoint/2010/main" val="9987591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06</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607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D8AFA-0E2C-A152-D8AE-BB6AFFAEA527}"/>
            </a:ext>
          </a:extLst>
        </p:cNvPr>
        <p:cNvGrpSpPr/>
        <p:nvPr/>
      </p:nvGrpSpPr>
      <p:grpSpPr>
        <a:xfrm>
          <a:off x="0" y="0"/>
          <a:ext cx="0" cy="0"/>
          <a:chOff x="0" y="0"/>
          <a:chExt cx="0" cy="0"/>
        </a:xfrm>
      </p:grpSpPr>
      <p:sp>
        <p:nvSpPr>
          <p:cNvPr id="30" name="矩形 29">
            <a:extLst>
              <a:ext uri="{FF2B5EF4-FFF2-40B4-BE49-F238E27FC236}">
                <a16:creationId xmlns:a16="http://schemas.microsoft.com/office/drawing/2014/main" id="{CA5E0765-D2D7-D887-A250-08E1EF4639E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a:extLst>
              <a:ext uri="{FF2B5EF4-FFF2-40B4-BE49-F238E27FC236}">
                <a16:creationId xmlns:a16="http://schemas.microsoft.com/office/drawing/2014/main" id="{D1C70316-26B4-AE89-1F22-E6E7A54777BD}"/>
              </a:ext>
            </a:extLst>
          </p:cNvPr>
          <p:cNvGrpSpPr/>
          <p:nvPr/>
        </p:nvGrpSpPr>
        <p:grpSpPr>
          <a:xfrm>
            <a:off x="568443" y="319365"/>
            <a:ext cx="1995793" cy="400110"/>
            <a:chOff x="568442" y="319364"/>
            <a:chExt cx="1995793" cy="400111"/>
          </a:xfrm>
        </p:grpSpPr>
        <p:sp>
          <p:nvSpPr>
            <p:cNvPr id="55" name="文本框 23">
              <a:extLst>
                <a:ext uri="{FF2B5EF4-FFF2-40B4-BE49-F238E27FC236}">
                  <a16:creationId xmlns:a16="http://schemas.microsoft.com/office/drawing/2014/main" id="{591D3A74-C5AC-D01B-2A78-383272B05542}"/>
                </a:ext>
              </a:extLst>
            </p:cNvPr>
            <p:cNvSpPr txBox="1"/>
            <p:nvPr/>
          </p:nvSpPr>
          <p:spPr>
            <a:xfrm>
              <a:off x="665958" y="319364"/>
              <a:ext cx="1898277"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Current progress</a:t>
              </a:r>
            </a:p>
          </p:txBody>
        </p:sp>
        <p:sp>
          <p:nvSpPr>
            <p:cNvPr id="56" name="等腰三角形 55">
              <a:extLst>
                <a:ext uri="{FF2B5EF4-FFF2-40B4-BE49-F238E27FC236}">
                  <a16:creationId xmlns:a16="http://schemas.microsoft.com/office/drawing/2014/main" id="{B3E65628-4CFB-79DE-BB87-297BF91B13EC}"/>
                </a:ext>
              </a:extLst>
            </p:cNvPr>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96F4B7A7-6733-2937-16F2-0A86721B97BF}"/>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graphicFrame>
        <p:nvGraphicFramePr>
          <p:cNvPr id="3" name="圖表 2">
            <a:extLst>
              <a:ext uri="{FF2B5EF4-FFF2-40B4-BE49-F238E27FC236}">
                <a16:creationId xmlns:a16="http://schemas.microsoft.com/office/drawing/2014/main" id="{3414B945-488E-60AE-6AFB-EF3503C42C21}"/>
              </a:ext>
            </a:extLst>
          </p:cNvPr>
          <p:cNvGraphicFramePr/>
          <p:nvPr>
            <p:extLst>
              <p:ext uri="{D42A27DB-BD31-4B8C-83A1-F6EECF244321}">
                <p14:modId xmlns:p14="http://schemas.microsoft.com/office/powerpoint/2010/main" val="175223421"/>
              </p:ext>
            </p:extLst>
          </p:nvPr>
        </p:nvGraphicFramePr>
        <p:xfrm>
          <a:off x="2137265" y="1171221"/>
          <a:ext cx="7530842" cy="50177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100823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233A8C-4845-91BE-CDC2-D5AC0098DAB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79E767C8-E4D8-6F52-2120-691014DB46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a:extLst>
              <a:ext uri="{FF2B5EF4-FFF2-40B4-BE49-F238E27FC236}">
                <a16:creationId xmlns:a16="http://schemas.microsoft.com/office/drawing/2014/main" id="{14CDE4C5-6B77-0D2B-7BDD-27F761A298EC}"/>
              </a:ext>
            </a:extLst>
          </p:cNvPr>
          <p:cNvSpPr txBox="1"/>
          <p:nvPr/>
        </p:nvSpPr>
        <p:spPr>
          <a:xfrm>
            <a:off x="3815254" y="2942149"/>
            <a:ext cx="7937513" cy="707886"/>
          </a:xfrm>
          <a:prstGeom prst="rect">
            <a:avLst/>
          </a:prstGeom>
        </p:spPr>
        <p:txBody>
          <a:bodyPr wrap="square" rtlCol="0">
            <a:spAutoFit/>
          </a:bodyPr>
          <a:lstStyle/>
          <a:p>
            <a:pPr algn="ctr"/>
            <a:r>
              <a:rPr lang="en-US" altLang="zh-TW"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rPr>
              <a:t>References</a:t>
            </a:r>
          </a:p>
        </p:txBody>
      </p:sp>
      <p:grpSp>
        <p:nvGrpSpPr>
          <p:cNvPr id="6" name="组合 5">
            <a:extLst>
              <a:ext uri="{FF2B5EF4-FFF2-40B4-BE49-F238E27FC236}">
                <a16:creationId xmlns:a16="http://schemas.microsoft.com/office/drawing/2014/main" id="{D43A301D-8281-60A0-CF2F-14230E958BB1}"/>
              </a:ext>
            </a:extLst>
          </p:cNvPr>
          <p:cNvGrpSpPr/>
          <p:nvPr/>
        </p:nvGrpSpPr>
        <p:grpSpPr>
          <a:xfrm>
            <a:off x="3425059" y="2400956"/>
            <a:ext cx="1915291" cy="1797269"/>
            <a:chOff x="4007069" y="1623847"/>
            <a:chExt cx="1797269" cy="1797269"/>
          </a:xfrm>
        </p:grpSpPr>
        <p:pic>
          <p:nvPicPr>
            <p:cNvPr id="2" name="图片 1">
              <a:extLst>
                <a:ext uri="{FF2B5EF4-FFF2-40B4-BE49-F238E27FC236}">
                  <a16:creationId xmlns:a16="http://schemas.microsoft.com/office/drawing/2014/main" id="{E3EC6A57-3ADA-5FB8-F638-56D44FAF762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a:extLst>
                <a:ext uri="{FF2B5EF4-FFF2-40B4-BE49-F238E27FC236}">
                  <a16:creationId xmlns:a16="http://schemas.microsoft.com/office/drawing/2014/main" id="{9E1FB9B6-6DA8-E24F-FD74-750C5BC7EAB8}"/>
                </a:ext>
              </a:extLst>
            </p:cNvPr>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07</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a:extLst>
              <a:ext uri="{FF2B5EF4-FFF2-40B4-BE49-F238E27FC236}">
                <a16:creationId xmlns:a16="http://schemas.microsoft.com/office/drawing/2014/main" id="{A33F2080-71D4-D584-1AF1-A0AF9D33B491}"/>
              </a:ext>
            </a:extLst>
          </p:cNvPr>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611F717A-595D-EF89-DC08-B339AE1D00B9}"/>
              </a:ext>
            </a:extLst>
          </p:cNvPr>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6463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8996106" cy="461665"/>
            <a:chOff x="568442" y="319364"/>
            <a:chExt cx="8996106" cy="461666"/>
          </a:xfrm>
        </p:grpSpPr>
        <p:sp>
          <p:nvSpPr>
            <p:cNvPr id="55" name="文本框 23"/>
            <p:cNvSpPr txBox="1"/>
            <p:nvPr/>
          </p:nvSpPr>
          <p:spPr>
            <a:xfrm>
              <a:off x="665958" y="319364"/>
              <a:ext cx="8898590" cy="461666"/>
            </a:xfrm>
            <a:prstGeom prst="rect">
              <a:avLst/>
            </a:prstGeom>
            <a:noFill/>
          </p:spPr>
          <p:txBody>
            <a:bodyPr wrap="none" rtlCol="0">
              <a:spAutoFit/>
            </a:bodyPr>
            <a:lstStyle/>
            <a:p>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設計與實現基於</a:t>
              </a:r>
              <a:r>
                <a:rPr lang="en-US" altLang="zh-TW" sz="24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AXI-4</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介面的後量子密法學</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ML-DSA</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之硬體加速器 </a:t>
              </a:r>
              <a:r>
                <a:rPr lang="en-US" altLang="zh-TW"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rPr>
                <a:t>未來規劃</a:t>
              </a:r>
              <a:endParaRPr lang="zh-CN" altLang="en-US" sz="2000" dirty="0">
                <a:solidFill>
                  <a:schemeClr val="bg2"/>
                </a:solidFill>
                <a:latin typeface="微軟正黑體" panose="020B0604030504040204" pitchFamily="34" charset="-12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12</a:t>
            </a:r>
          </a:p>
        </p:txBody>
      </p:sp>
      <p:sp>
        <p:nvSpPr>
          <p:cNvPr id="17" name="文字方塊 16">
            <a:extLst>
              <a:ext uri="{FF2B5EF4-FFF2-40B4-BE49-F238E27FC236}">
                <a16:creationId xmlns:a16="http://schemas.microsoft.com/office/drawing/2014/main" id="{28D3C64B-4AAC-41CA-A584-DF1ECD386F95}"/>
              </a:ext>
            </a:extLst>
          </p:cNvPr>
          <p:cNvSpPr txBox="1"/>
          <p:nvPr/>
        </p:nvSpPr>
        <p:spPr>
          <a:xfrm>
            <a:off x="915021" y="1581037"/>
            <a:ext cx="11060979" cy="2777940"/>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Use a variant of DFT, specifically NTT, and choose the pipelined structure over memory-based.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Replace the bit-reverse operation used in both NTT and INTT with a lookup table method.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Allocate hardware resources based on the data flow graph to maximize parallelism. </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Design a hash module capable of switching between SHAKE-128 and SHAKE-256.</a:t>
            </a:r>
          </a:p>
          <a:p>
            <a:pPr marL="342900" indent="-342900">
              <a:lnSpc>
                <a:spcPct val="200000"/>
              </a:lnSpc>
              <a:buFont typeface="Wingdings" panose="05000000000000000000" pitchFamily="2" charset="2"/>
              <a:buChar char="ü"/>
            </a:pPr>
            <a:r>
              <a:rPr lang="en-US" altLang="zh-TW" dirty="0">
                <a:latin typeface="Times New Roman" panose="02020603050405020304" pitchFamily="18" charset="0"/>
                <a:cs typeface="Times New Roman" panose="02020603050405020304" pitchFamily="18" charset="0"/>
              </a:rPr>
              <a:t>Implement the circuit on ASIC and FPGA</a:t>
            </a:r>
          </a:p>
        </p:txBody>
      </p:sp>
    </p:spTree>
    <p:extLst>
      <p:ext uri="{BB962C8B-B14F-4D97-AF65-F5344CB8AC3E}">
        <p14:creationId xmlns:p14="http://schemas.microsoft.com/office/powerpoint/2010/main" val="3957496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∑_(</m:t>
                      </m:r>
                      <m:r>
                        <a:rPr lang="zh-TW" altLang="en-US" i="1">
                          <a:latin typeface="Cambria Math" panose="02040503050406030204" pitchFamily="18" charset="0"/>
                        </a:rPr>
                        <m:t>𝑛</m:t>
                      </m:r>
                      <m:r>
                        <a:rPr lang="en-US" altLang="zh-TW" i="1">
                          <a:latin typeface="Cambria Math" panose="02040503050406030204" pitchFamily="18" charset="0"/>
                        </a:rPr>
                        <m:t>=0)^(</m:t>
                      </m:r>
                      <m:r>
                        <a:rPr lang="en-US" altLang="zh-TW" i="1">
                          <a:latin typeface="Cambria Math" panose="02040503050406030204" pitchFamily="18" charset="0"/>
                        </a:rPr>
                        <m:t>𝑀</m:t>
                      </m:r>
                      <m:r>
                        <a:rPr lang="en-US" altLang="zh-TW" i="1">
                          <a:latin typeface="Cambria Math" panose="02040503050406030204" pitchFamily="18" charset="0"/>
                        </a:rPr>
                        <m:t>−1)▒〖</m:t>
                      </m:r>
                      <m:r>
                        <a:rPr lang="en-US" altLang="zh-TW" i="1">
                          <a:latin typeface="Cambria Math" panose="02040503050406030204" pitchFamily="18" charset="0"/>
                        </a:rPr>
                        <m:t>𝑥</m:t>
                      </m:r>
                      <m:r>
                        <a:rPr lang="en-US" altLang="zh-TW" i="1">
                          <a:latin typeface="Cambria Math" panose="02040503050406030204" pitchFamily="18" charset="0"/>
                        </a:rPr>
                        <m:t>(2</m:t>
                      </m:r>
                      <m:r>
                        <a:rPr lang="en-US" altLang="zh-TW" i="1">
                          <a:latin typeface="Cambria Math" panose="02040503050406030204" pitchFamily="18" charset="0"/>
                        </a:rPr>
                        <m:t>𝑛</m:t>
                      </m:r>
                      <m:r>
                        <a:rPr lang="en-US" altLang="zh-TW" i="1">
                          <a:latin typeface="Cambria Math" panose="02040503050406030204" pitchFamily="18" charset="0"/>
                        </a:rPr>
                        <m:t>+1)</m:t>
                      </m:r>
                      <m:r>
                        <a:rPr lang="en-US" altLang="zh-TW" i="1">
                          <a:latin typeface="Cambria Math" panose="02040503050406030204" pitchFamily="18" charset="0"/>
                        </a:rPr>
                        <m:t>𝑊</m:t>
                      </m:r>
                      <m:r>
                        <a:rPr lang="en-US" altLang="zh-TW" i="1">
                          <a:latin typeface="Cambria Math" panose="02040503050406030204" pitchFamily="18" charset="0"/>
                        </a:rPr>
                        <m:t>_</m:t>
                      </m:r>
                      <m:r>
                        <a:rPr lang="en-US" altLang="zh-TW" i="1">
                          <a:latin typeface="Cambria Math" panose="02040503050406030204" pitchFamily="18" charset="0"/>
                        </a:rPr>
                        <m:t>𝑀</m:t>
                      </m:r>
                      <m:r>
                        <a:rPr lang="en-US" altLang="zh-TW" i="1">
                          <a:latin typeface="Cambria Math" panose="02040503050406030204" pitchFamily="18" charset="0"/>
                        </a:rPr>
                        <m:t>^</m:t>
                      </m:r>
                      <m:r>
                        <a:rPr lang="en-US" altLang="zh-TW" i="1">
                          <a:latin typeface="Cambria Math" panose="02040503050406030204" pitchFamily="18" charset="0"/>
                        </a:rPr>
                        <m:t>𝑘𝑛</m:t>
                      </m:r>
                      <m:r>
                        <a:rPr lang="en-US" altLang="zh-TW" i="1">
                          <a:latin typeface="Cambria Math" panose="02040503050406030204" pitchFamily="18" charset="0"/>
                        </a:rPr>
                        <m:t> 〗</m:t>
                      </m:r>
                    </m:oMath>
                  </m:oMathPara>
                </a14:m>
                <a:endParaRPr lang="zh-CN" altLang="en-US"/>
              </a:p>
            </p:txBody>
          </p:sp>
        </mc:Choice>
        <mc:Fallback xmlns="">
          <p:sp>
            <p:nvSpPr>
              <p:cNvPr id="30" name="矩形 29">
                <a:extLst>
                  <a:ext uri="{FF2B5EF4-FFF2-40B4-BE49-F238E27FC236}">
                    <a16:creationId xmlns:a16="http://schemas.microsoft.com/office/drawing/2014/main" id="{E3C1195E-6C7F-4C96-906A-6EDE75AE5BD3}"/>
                  </a:ext>
                </a:extLst>
              </p:cNvPr>
              <p:cNvSpPr>
                <a:spLocks noRot="1" noChangeAspect="1" noMove="1" noResize="1" noEditPoints="1" noAdjustHandles="1" noChangeArrowheads="1" noChangeShapeType="1" noTextEdit="1"/>
              </p:cNvSpPr>
              <p:nvPr/>
            </p:nvSpPr>
            <p:spPr>
              <a:xfrm>
                <a:off x="0" y="0"/>
                <a:ext cx="12192000" cy="6858000"/>
              </a:xfrm>
              <a:prstGeom prst="rect">
                <a:avLst/>
              </a:prstGeom>
              <a:blipFill>
                <a:blip r:embed="rId3"/>
                <a:stretch>
                  <a:fillRect/>
                </a:stretch>
              </a:blipFill>
              <a:ln>
                <a:noFill/>
              </a:ln>
            </p:spPr>
            <p:txBody>
              <a:bodyPr/>
              <a:lstStyle/>
              <a:p>
                <a:r>
                  <a:rPr lang="zh-TW" altLang="en-US">
                    <a:noFill/>
                  </a:rPr>
                  <a:t> </a:t>
                </a:r>
              </a:p>
            </p:txBody>
          </p:sp>
        </mc:Fallback>
      </mc:AlternateContent>
      <p:grpSp>
        <p:nvGrpSpPr>
          <p:cNvPr id="54" name="组合 53"/>
          <p:cNvGrpSpPr/>
          <p:nvPr/>
        </p:nvGrpSpPr>
        <p:grpSpPr>
          <a:xfrm>
            <a:off x="568443" y="319365"/>
            <a:ext cx="3975950" cy="400110"/>
            <a:chOff x="568442" y="319364"/>
            <a:chExt cx="3975950" cy="400111"/>
          </a:xfrm>
        </p:grpSpPr>
        <p:sp>
          <p:nvSpPr>
            <p:cNvPr id="55" name="文本框 23"/>
            <p:cNvSpPr txBox="1"/>
            <p:nvPr/>
          </p:nvSpPr>
          <p:spPr>
            <a:xfrm>
              <a:off x="665958" y="319364"/>
              <a:ext cx="3878434" cy="400111"/>
            </a:xfrm>
            <a:prstGeom prst="rect">
              <a:avLst/>
            </a:prstGeom>
            <a:noFill/>
          </p:spPr>
          <p:txBody>
            <a:bodyPr wrap="none" rtlCol="0">
              <a:spAutoFit/>
            </a:bodyPr>
            <a:lstStyle/>
            <a:p>
              <a:r>
                <a:rPr lang="en-US" altLang="zh-TW"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NTT Algorithm – Butterfly diagram</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10</a:t>
            </a:r>
            <a:endParaRPr lang="zh-TW" altLang="en-US" dirty="0">
              <a:latin typeface="Times New Roman" panose="02020603050405020304" pitchFamily="18" charset="0"/>
              <a:cs typeface="Times New Roman" panose="02020603050405020304" pitchFamily="18" charset="0"/>
            </a:endParaRPr>
          </a:p>
        </p:txBody>
      </p:sp>
      <p:pic>
        <p:nvPicPr>
          <p:cNvPr id="12" name="圖片 11">
            <a:extLst>
              <a:ext uri="{FF2B5EF4-FFF2-40B4-BE49-F238E27FC236}">
                <a16:creationId xmlns:a16="http://schemas.microsoft.com/office/drawing/2014/main" id="{BD7DB9E3-90C8-4E59-B813-163F8255DAB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0463" y="4659587"/>
            <a:ext cx="2948085" cy="1297428"/>
          </a:xfrm>
          <a:prstGeom prst="rect">
            <a:avLst/>
          </a:prstGeom>
          <a:noFill/>
          <a:ln>
            <a:noFill/>
          </a:ln>
        </p:spPr>
      </p:pic>
      <p:pic>
        <p:nvPicPr>
          <p:cNvPr id="6" name="圖片 5">
            <a:extLst>
              <a:ext uri="{FF2B5EF4-FFF2-40B4-BE49-F238E27FC236}">
                <a16:creationId xmlns:a16="http://schemas.microsoft.com/office/drawing/2014/main" id="{B350CCA3-4AB8-4E1A-9347-C9B1CF984A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054" y="802802"/>
            <a:ext cx="6480000" cy="5252396"/>
          </a:xfrm>
          <a:prstGeom prst="rect">
            <a:avLst/>
          </a:prstGeom>
        </p:spPr>
      </p:pic>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1D2D5C00-F900-46AD-9270-2C80DE6737B1}"/>
                  </a:ext>
                </a:extLst>
              </p:cNvPr>
              <p:cNvSpPr/>
              <p:nvPr/>
            </p:nvSpPr>
            <p:spPr>
              <a:xfrm>
                <a:off x="1005066" y="1048502"/>
                <a:ext cx="3107838" cy="87145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𝑋</m:t>
                      </m:r>
                      <m:d>
                        <m:dPr>
                          <m:ctrlPr>
                            <a:rPr lang="en-US" altLang="zh-TW" i="1" smtClean="0">
                              <a:latin typeface="Cambria Math" panose="02040503050406030204" pitchFamily="18" charset="0"/>
                            </a:rPr>
                          </m:ctrlPr>
                        </m:dPr>
                        <m:e>
                          <m:r>
                            <a:rPr lang="en-US" altLang="zh-TW" i="1" smtClean="0">
                              <a:latin typeface="Cambria Math" panose="02040503050406030204" pitchFamily="18" charset="0"/>
                            </a:rPr>
                            <m:t>𝑘</m:t>
                          </m:r>
                        </m:e>
                      </m:d>
                      <m:r>
                        <a:rPr lang="en-US" altLang="zh-TW" b="0" i="0" smtClean="0">
                          <a:latin typeface="Cambria Math" panose="02040503050406030204" pitchFamily="18" charset="0"/>
                        </a:rPr>
                        <m:t>=               </m:t>
                      </m:r>
                      <m:nary>
                        <m:naryPr>
                          <m:chr m:val="∑"/>
                          <m:limLoc m:val="undOvr"/>
                          <m:ctrlPr>
                            <a:rPr lang="zh-TW" altLang="en-US" i="1" smtClean="0">
                              <a:latin typeface="Cambria Math" panose="02040503050406030204" pitchFamily="18" charset="0"/>
                            </a:rPr>
                          </m:ctrlPr>
                        </m:naryPr>
                        <m:sub>
                          <m:r>
                            <m:rPr>
                              <m:sty m:val="p"/>
                              <m:brk/>
                            </m:rPr>
                            <a:rPr lang="en-US" altLang="zh-TW" b="0" i="0" smtClean="0">
                              <a:latin typeface="Cambria Math" panose="02040503050406030204" pitchFamily="18" charset="0"/>
                            </a:rPr>
                            <m:t>n</m:t>
                          </m:r>
                          <m:r>
                            <a:rPr lang="zh-TW" altLang="en-US" i="0">
                              <a:latin typeface="Cambria Math" panose="02040503050406030204" pitchFamily="18" charset="0"/>
                            </a:rPr>
                            <m:t>=0</m:t>
                          </m:r>
                        </m:sub>
                        <m:sup>
                          <m:r>
                            <a:rPr lang="zh-TW" altLang="en-US" i="1">
                              <a:latin typeface="Cambria Math" panose="02040503050406030204" pitchFamily="18" charset="0"/>
                            </a:rPr>
                            <m:t>𝑁</m:t>
                          </m:r>
                          <m:r>
                            <a:rPr lang="zh-TW" altLang="en-US" i="0">
                              <a:latin typeface="Cambria Math" panose="02040503050406030204" pitchFamily="18" charset="0"/>
                            </a:rPr>
                            <m:t>−1</m:t>
                          </m:r>
                        </m:sup>
                        <m:e>
                          <m:r>
                            <a:rPr lang="zh-TW" altLang="en-US" i="1">
                              <a:latin typeface="Cambria Math" panose="02040503050406030204" pitchFamily="18" charset="0"/>
                            </a:rPr>
                            <m:t>𝑥</m:t>
                          </m:r>
                          <m:r>
                            <a:rPr lang="zh-TW" altLang="en-US" i="0">
                              <a:latin typeface="Cambria Math" panose="02040503050406030204" pitchFamily="18" charset="0"/>
                            </a:rPr>
                            <m:t>(</m:t>
                          </m:r>
                          <m:r>
                            <a:rPr lang="zh-TW" altLang="en-US" i="1">
                              <a:latin typeface="Cambria Math" panose="02040503050406030204" pitchFamily="18" charset="0"/>
                            </a:rPr>
                            <m:t>𝑛</m:t>
                          </m:r>
                          <m:r>
                            <a:rPr lang="zh-TW" altLang="en-US" i="0">
                              <a:latin typeface="Cambria Math" panose="02040503050406030204" pitchFamily="18" charset="0"/>
                            </a:rPr>
                            <m:t>)</m:t>
                          </m:r>
                          <m:sSubSup>
                            <m:sSubSupPr>
                              <m:ctrlPr>
                                <a:rPr lang="zh-TW" altLang="en-US" i="1">
                                  <a:latin typeface="Cambria Math" panose="02040503050406030204" pitchFamily="18" charset="0"/>
                                </a:rPr>
                              </m:ctrlPr>
                            </m:sSubSupPr>
                            <m:e>
                              <m:r>
                                <a:rPr lang="zh-TW" altLang="en-US" i="1">
                                  <a:latin typeface="Cambria Math" panose="02040503050406030204" pitchFamily="18" charset="0"/>
                                </a:rPr>
                                <m:t>𝑊</m:t>
                              </m:r>
                            </m:e>
                            <m:sub>
                              <m:r>
                                <a:rPr lang="zh-TW" altLang="en-US" i="1">
                                  <a:latin typeface="Cambria Math" panose="02040503050406030204" pitchFamily="18" charset="0"/>
                                </a:rPr>
                                <m:t>𝑁</m:t>
                              </m:r>
                            </m:sub>
                            <m:sup>
                              <m:r>
                                <a:rPr lang="zh-TW" altLang="en-US" i="1">
                                  <a:latin typeface="Cambria Math" panose="02040503050406030204" pitchFamily="18" charset="0"/>
                                </a:rPr>
                                <m:t>𝑛𝑘</m:t>
                              </m:r>
                            </m:sup>
                          </m:sSubSup>
                        </m:e>
                      </m:nary>
                    </m:oMath>
                  </m:oMathPara>
                </a14:m>
                <a:endParaRPr lang="zh-TW" altLang="en-US" dirty="0"/>
              </a:p>
            </p:txBody>
          </p:sp>
        </mc:Choice>
        <mc:Fallback xmlns="">
          <p:sp>
            <p:nvSpPr>
              <p:cNvPr id="5" name="矩形 4">
                <a:extLst>
                  <a:ext uri="{FF2B5EF4-FFF2-40B4-BE49-F238E27FC236}">
                    <a16:creationId xmlns:a16="http://schemas.microsoft.com/office/drawing/2014/main" id="{1D2D5C00-F900-46AD-9270-2C80DE6737B1}"/>
                  </a:ext>
                </a:extLst>
              </p:cNvPr>
              <p:cNvSpPr>
                <a:spLocks noRot="1" noChangeAspect="1" noMove="1" noResize="1" noEditPoints="1" noAdjustHandles="1" noChangeArrowheads="1" noChangeShapeType="1" noTextEdit="1"/>
              </p:cNvSpPr>
              <p:nvPr/>
            </p:nvSpPr>
            <p:spPr>
              <a:xfrm>
                <a:off x="1005066" y="1048502"/>
                <a:ext cx="3107838" cy="871457"/>
              </a:xfrm>
              <a:prstGeom prst="rect">
                <a:avLst/>
              </a:prstGeom>
              <a:blipFill>
                <a:blip r:embed="rId6"/>
                <a:stretch>
                  <a:fillRect/>
                </a:stretch>
              </a:blipFill>
            </p:spPr>
            <p:txBody>
              <a:bodyPr/>
              <a:lstStyle/>
              <a:p>
                <a:r>
                  <a:rPr lang="zh-TW" altLang="en-US">
                    <a:noFill/>
                  </a:rPr>
                  <a:t> </a:t>
                </a:r>
              </a:p>
            </p:txBody>
          </p:sp>
        </mc:Fallback>
      </mc:AlternateContent>
      <p:pic>
        <p:nvPicPr>
          <p:cNvPr id="7" name="圖片 6">
            <a:extLst>
              <a:ext uri="{FF2B5EF4-FFF2-40B4-BE49-F238E27FC236}">
                <a16:creationId xmlns:a16="http://schemas.microsoft.com/office/drawing/2014/main" id="{E9B8A2FF-9B56-469B-A8FD-F4AC994BB0BD}"/>
              </a:ext>
            </a:extLst>
          </p:cNvPr>
          <p:cNvPicPr>
            <a:picLocks noChangeAspect="1"/>
          </p:cNvPicPr>
          <p:nvPr/>
        </p:nvPicPr>
        <p:blipFill>
          <a:blip r:embed="rId7"/>
          <a:stretch>
            <a:fillRect/>
          </a:stretch>
        </p:blipFill>
        <p:spPr>
          <a:xfrm>
            <a:off x="857599" y="2346649"/>
            <a:ext cx="3646072" cy="1886248"/>
          </a:xfrm>
          <a:prstGeom prst="rect">
            <a:avLst/>
          </a:prstGeom>
        </p:spPr>
      </p:pic>
      <p:sp>
        <p:nvSpPr>
          <p:cNvPr id="13" name="文本框 23">
            <a:extLst>
              <a:ext uri="{FF2B5EF4-FFF2-40B4-BE49-F238E27FC236}">
                <a16:creationId xmlns:a16="http://schemas.microsoft.com/office/drawing/2014/main" id="{C0E14FA9-5E92-4735-9192-37C95DA7B806}"/>
              </a:ext>
            </a:extLst>
          </p:cNvPr>
          <p:cNvSpPr txBox="1"/>
          <p:nvPr/>
        </p:nvSpPr>
        <p:spPr>
          <a:xfrm>
            <a:off x="1659246" y="5775616"/>
            <a:ext cx="1300356" cy="338554"/>
          </a:xfrm>
          <a:prstGeom prst="rect">
            <a:avLst/>
          </a:prstGeom>
          <a:noFill/>
        </p:spPr>
        <p:txBody>
          <a:bodyPr wrap="none" rtlCol="0">
            <a:spAutoFit/>
          </a:bodyPr>
          <a:lstStyle/>
          <a:p>
            <a:r>
              <a:rPr lang="en-US" altLang="zh-TW"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Butterfly unit</a:t>
            </a:r>
            <a:endParaRPr lang="zh-CN" altLang="en-US" sz="16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C1424123-338D-4815-9634-47AEAA635EA9}"/>
              </a:ext>
            </a:extLst>
          </p:cNvPr>
          <p:cNvCxnSpPr>
            <a:cxnSpLocks/>
          </p:cNvCxnSpPr>
          <p:nvPr/>
        </p:nvCxnSpPr>
        <p:spPr>
          <a:xfrm>
            <a:off x="2275206" y="1919959"/>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BD171848-73E0-455D-987E-9ACEC546E184}"/>
              </a:ext>
            </a:extLst>
          </p:cNvPr>
          <p:cNvCxnSpPr>
            <a:cxnSpLocks/>
          </p:cNvCxnSpPr>
          <p:nvPr/>
        </p:nvCxnSpPr>
        <p:spPr>
          <a:xfrm>
            <a:off x="2275206" y="4066553"/>
            <a:ext cx="0" cy="4266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808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11723"/>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54" name="组合 53"/>
          <p:cNvGrpSpPr/>
          <p:nvPr/>
        </p:nvGrpSpPr>
        <p:grpSpPr>
          <a:xfrm>
            <a:off x="568443" y="319365"/>
            <a:ext cx="1463596" cy="461665"/>
            <a:chOff x="568442" y="319364"/>
            <a:chExt cx="1463596" cy="461666"/>
          </a:xfrm>
        </p:grpSpPr>
        <p:sp>
          <p:nvSpPr>
            <p:cNvPr id="55" name="文本框 23"/>
            <p:cNvSpPr txBox="1"/>
            <p:nvPr/>
          </p:nvSpPr>
          <p:spPr>
            <a:xfrm>
              <a:off x="665958" y="319364"/>
              <a:ext cx="1366080"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ML-DSA</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7F519BC3-B78A-4FA2-B82F-FE0489489CFD}"/>
              </a:ext>
            </a:extLst>
          </p:cNvPr>
          <p:cNvSpPr txBox="1"/>
          <p:nvPr/>
        </p:nvSpPr>
        <p:spPr>
          <a:xfrm>
            <a:off x="1716386" y="737757"/>
            <a:ext cx="10259614" cy="3691844"/>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Defined a method for generating digital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Based on the worst-case hardness of module lattice problems, it has potential resistance against both quantum and classical attacks.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Advantages include fast arithmetic operations, efficient encryption, and compact signatures.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Uses uniformly sampled high-entropy Gaussian-distributed secrets to generate random keys.</a:t>
            </a:r>
          </a:p>
          <a:p>
            <a:pPr marL="342900" indent="-342900">
              <a:lnSpc>
                <a:spcPct val="200000"/>
              </a:lnSpc>
              <a:buFont typeface="Wingdings" panose="05000000000000000000" pitchFamily="2" charset="2"/>
              <a:buChar char="ü"/>
            </a:pPr>
            <a:r>
              <a:rPr lang="en-US" altLang="zh-TW" sz="2000" dirty="0">
                <a:latin typeface="Times New Roman" panose="02020603050405020304" pitchFamily="18" charset="0"/>
                <a:cs typeface="Times New Roman" panose="02020603050405020304" pitchFamily="18" charset="0"/>
              </a:rPr>
              <a:t>The core security challenges of ML-DSA include MLWE problem and </a:t>
            </a:r>
            <a:r>
              <a:rPr lang="en-US" altLang="zh-TW" sz="2000" dirty="0" err="1">
                <a:latin typeface="Times New Roman" panose="02020603050405020304" pitchFamily="18" charset="0"/>
                <a:cs typeface="Times New Roman" panose="02020603050405020304" pitchFamily="18" charset="0"/>
              </a:rPr>
              <a:t>tMSIS</a:t>
            </a:r>
            <a:r>
              <a:rPr lang="en-US" altLang="zh-TW" sz="2000" dirty="0">
                <a:latin typeface="Times New Roman" panose="02020603050405020304" pitchFamily="18" charset="0"/>
                <a:cs typeface="Times New Roman" panose="02020603050405020304" pitchFamily="18" charset="0"/>
              </a:rPr>
              <a:t> problem</a:t>
            </a:r>
          </a:p>
        </p:txBody>
      </p:sp>
      <p:grpSp>
        <p:nvGrpSpPr>
          <p:cNvPr id="57" name="群組 56">
            <a:extLst>
              <a:ext uri="{FF2B5EF4-FFF2-40B4-BE49-F238E27FC236}">
                <a16:creationId xmlns:a16="http://schemas.microsoft.com/office/drawing/2014/main" id="{4546C275-9C08-4F5E-8B78-C28054330754}"/>
              </a:ext>
            </a:extLst>
          </p:cNvPr>
          <p:cNvGrpSpPr/>
          <p:nvPr/>
        </p:nvGrpSpPr>
        <p:grpSpPr>
          <a:xfrm>
            <a:off x="2616423" y="4631541"/>
            <a:ext cx="6959154" cy="1655186"/>
            <a:chOff x="2675500" y="4295218"/>
            <a:chExt cx="7668421" cy="1881698"/>
          </a:xfrm>
        </p:grpSpPr>
        <p:sp>
          <p:nvSpPr>
            <p:cNvPr id="58" name="AutoShape 2"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9CF03E01-5E8D-448C-8EDB-6B855B09D2CD}"/>
                </a:ext>
              </a:extLst>
            </p:cNvPr>
            <p:cNvSpPr>
              <a:spLocks noChangeAspect="1" noChangeArrowheads="1"/>
            </p:cNvSpPr>
            <p:nvPr/>
          </p:nvSpPr>
          <p:spPr bwMode="auto">
            <a:xfrm>
              <a:off x="6313715" y="45771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sp>
          <p:nvSpPr>
            <p:cNvPr id="59" name="AutoShape 4" descr="A sequence of three images showing the process of key generation, signature generation, and signature verification for a digital signature algorithm. The first image should depict key generation with a computer generating keys. The second image should show the process of generating a signature, with a document and a digital signature being created. The third image should illustrate signature verification, with a document and a digital signature being checked on a computer screen.">
              <a:extLst>
                <a:ext uri="{FF2B5EF4-FFF2-40B4-BE49-F238E27FC236}">
                  <a16:creationId xmlns:a16="http://schemas.microsoft.com/office/drawing/2014/main" id="{F688CEAB-FF97-4F97-BDFE-576BB6B9DCAF}"/>
                </a:ext>
              </a:extLst>
            </p:cNvPr>
            <p:cNvSpPr>
              <a:spLocks noChangeAspect="1" noChangeArrowheads="1"/>
            </p:cNvSpPr>
            <p:nvPr/>
          </p:nvSpPr>
          <p:spPr bwMode="auto">
            <a:xfrm>
              <a:off x="6466115" y="47295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sz="1100"/>
            </a:p>
          </p:txBody>
        </p:sp>
        <p:grpSp>
          <p:nvGrpSpPr>
            <p:cNvPr id="60" name="群組 59">
              <a:extLst>
                <a:ext uri="{FF2B5EF4-FFF2-40B4-BE49-F238E27FC236}">
                  <a16:creationId xmlns:a16="http://schemas.microsoft.com/office/drawing/2014/main" id="{3DD62138-E73C-414F-BA22-1154511E3D7E}"/>
                </a:ext>
              </a:extLst>
            </p:cNvPr>
            <p:cNvGrpSpPr/>
            <p:nvPr/>
          </p:nvGrpSpPr>
          <p:grpSpPr>
            <a:xfrm>
              <a:off x="2675500" y="5158267"/>
              <a:ext cx="861060" cy="1016635"/>
              <a:chOff x="1281493" y="4149188"/>
              <a:chExt cx="861060" cy="1016635"/>
            </a:xfrm>
          </p:grpSpPr>
          <p:pic>
            <p:nvPicPr>
              <p:cNvPr id="96" name="圖片 95">
                <a:extLst>
                  <a:ext uri="{FF2B5EF4-FFF2-40B4-BE49-F238E27FC236}">
                    <a16:creationId xmlns:a16="http://schemas.microsoft.com/office/drawing/2014/main" id="{678623C5-A2FA-4E10-8889-7549D340E890}"/>
                  </a:ext>
                </a:extLst>
              </p:cNvPr>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7" name="文字方塊 96">
                <a:extLst>
                  <a:ext uri="{FF2B5EF4-FFF2-40B4-BE49-F238E27FC236}">
                    <a16:creationId xmlns:a16="http://schemas.microsoft.com/office/drawing/2014/main" id="{1B90A8A4-67E9-4A4E-BE64-473975BAEB52}"/>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sender</a:t>
                </a:r>
                <a:endParaRPr lang="zh-TW" altLang="en-US" sz="1100" dirty="0">
                  <a:latin typeface="Times New Roman" panose="02020603050405020304" pitchFamily="18" charset="0"/>
                  <a:cs typeface="Times New Roman" panose="02020603050405020304" pitchFamily="18" charset="0"/>
                </a:endParaRPr>
              </a:p>
            </p:txBody>
          </p:sp>
        </p:grpSp>
        <p:grpSp>
          <p:nvGrpSpPr>
            <p:cNvPr id="61" name="群組 60">
              <a:extLst>
                <a:ext uri="{FF2B5EF4-FFF2-40B4-BE49-F238E27FC236}">
                  <a16:creationId xmlns:a16="http://schemas.microsoft.com/office/drawing/2014/main" id="{B4960BF1-7ED5-4FDB-9E14-483788843C37}"/>
                </a:ext>
              </a:extLst>
            </p:cNvPr>
            <p:cNvGrpSpPr/>
            <p:nvPr/>
          </p:nvGrpSpPr>
          <p:grpSpPr>
            <a:xfrm>
              <a:off x="8779727" y="5335225"/>
              <a:ext cx="861060" cy="839163"/>
              <a:chOff x="7077746" y="4328674"/>
              <a:chExt cx="861060" cy="839163"/>
            </a:xfrm>
          </p:grpSpPr>
          <p:pic>
            <p:nvPicPr>
              <p:cNvPr id="94" name="圖片 93">
                <a:extLst>
                  <a:ext uri="{FF2B5EF4-FFF2-40B4-BE49-F238E27FC236}">
                    <a16:creationId xmlns:a16="http://schemas.microsoft.com/office/drawing/2014/main" id="{9FC9F871-26C2-4054-B8F3-5721E6ED2D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5" name="文字方塊 94">
                <a:extLst>
                  <a:ext uri="{FF2B5EF4-FFF2-40B4-BE49-F238E27FC236}">
                    <a16:creationId xmlns:a16="http://schemas.microsoft.com/office/drawing/2014/main" id="{84A80402-8AE7-40CA-A9F4-398CB036CFD1}"/>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plaintext</a:t>
                </a:r>
                <a:endParaRPr lang="zh-TW" altLang="en-US" sz="1100" dirty="0">
                  <a:latin typeface="Times New Roman" panose="02020603050405020304" pitchFamily="18" charset="0"/>
                  <a:cs typeface="Times New Roman" panose="02020603050405020304" pitchFamily="18" charset="0"/>
                </a:endParaRPr>
              </a:p>
            </p:txBody>
          </p:sp>
        </p:grpSp>
        <p:grpSp>
          <p:nvGrpSpPr>
            <p:cNvPr id="62" name="群組 61">
              <a:extLst>
                <a:ext uri="{FF2B5EF4-FFF2-40B4-BE49-F238E27FC236}">
                  <a16:creationId xmlns:a16="http://schemas.microsoft.com/office/drawing/2014/main" id="{60CBDC88-D515-4055-B70B-92E95BD955B2}"/>
                </a:ext>
              </a:extLst>
            </p:cNvPr>
            <p:cNvGrpSpPr/>
            <p:nvPr/>
          </p:nvGrpSpPr>
          <p:grpSpPr>
            <a:xfrm>
              <a:off x="9482861" y="5155225"/>
              <a:ext cx="861060" cy="1016635"/>
              <a:chOff x="1281493" y="4149188"/>
              <a:chExt cx="861060" cy="1016635"/>
            </a:xfrm>
          </p:grpSpPr>
          <p:pic>
            <p:nvPicPr>
              <p:cNvPr id="92" name="圖片 91">
                <a:extLst>
                  <a:ext uri="{FF2B5EF4-FFF2-40B4-BE49-F238E27FC236}">
                    <a16:creationId xmlns:a16="http://schemas.microsoft.com/office/drawing/2014/main" id="{6FFE82A7-0469-460B-92C2-587F14CBEBDC}"/>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4579" y="4149188"/>
                <a:ext cx="720000" cy="720000"/>
              </a:xfrm>
              <a:prstGeom prst="rect">
                <a:avLst/>
              </a:prstGeom>
            </p:spPr>
          </p:pic>
          <p:sp>
            <p:nvSpPr>
              <p:cNvPr id="93" name="文字方塊 92">
                <a:extLst>
                  <a:ext uri="{FF2B5EF4-FFF2-40B4-BE49-F238E27FC236}">
                    <a16:creationId xmlns:a16="http://schemas.microsoft.com/office/drawing/2014/main" id="{A1ADB3A0-13A8-45A1-A9CC-DF02AF7ADBAA}"/>
                  </a:ext>
                </a:extLst>
              </p:cNvPr>
              <p:cNvSpPr txBox="1"/>
              <p:nvPr/>
            </p:nvSpPr>
            <p:spPr>
              <a:xfrm>
                <a:off x="1281493" y="4868412"/>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recipient</a:t>
                </a:r>
                <a:endParaRPr lang="zh-TW" altLang="en-US" sz="1100" dirty="0">
                  <a:latin typeface="Times New Roman" panose="02020603050405020304" pitchFamily="18" charset="0"/>
                  <a:cs typeface="Times New Roman" panose="02020603050405020304" pitchFamily="18" charset="0"/>
                </a:endParaRPr>
              </a:p>
            </p:txBody>
          </p:sp>
        </p:grpSp>
        <p:grpSp>
          <p:nvGrpSpPr>
            <p:cNvPr id="63" name="群組 62">
              <a:extLst>
                <a:ext uri="{FF2B5EF4-FFF2-40B4-BE49-F238E27FC236}">
                  <a16:creationId xmlns:a16="http://schemas.microsoft.com/office/drawing/2014/main" id="{62A740BD-C062-446F-A986-9D842D0FA34C}"/>
                </a:ext>
              </a:extLst>
            </p:cNvPr>
            <p:cNvGrpSpPr/>
            <p:nvPr/>
          </p:nvGrpSpPr>
          <p:grpSpPr>
            <a:xfrm>
              <a:off x="3378634" y="5337753"/>
              <a:ext cx="861060" cy="839163"/>
              <a:chOff x="7077746" y="4328674"/>
              <a:chExt cx="861060" cy="839163"/>
            </a:xfrm>
          </p:grpSpPr>
          <p:pic>
            <p:nvPicPr>
              <p:cNvPr id="90" name="圖片 89">
                <a:extLst>
                  <a:ext uri="{FF2B5EF4-FFF2-40B4-BE49-F238E27FC236}">
                    <a16:creationId xmlns:a16="http://schemas.microsoft.com/office/drawing/2014/main" id="{AE22D77C-10F5-4D48-9D21-DEEF8C2AB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8276" y="4328674"/>
                <a:ext cx="540000" cy="540000"/>
              </a:xfrm>
              <a:prstGeom prst="rect">
                <a:avLst/>
              </a:prstGeom>
            </p:spPr>
          </p:pic>
          <p:sp>
            <p:nvSpPr>
              <p:cNvPr id="91" name="文字方塊 90">
                <a:extLst>
                  <a:ext uri="{FF2B5EF4-FFF2-40B4-BE49-F238E27FC236}">
                    <a16:creationId xmlns:a16="http://schemas.microsoft.com/office/drawing/2014/main" id="{D6D84F27-94D2-4023-83EC-604113AA7BF9}"/>
                  </a:ext>
                </a:extLst>
              </p:cNvPr>
              <p:cNvSpPr txBox="1"/>
              <p:nvPr/>
            </p:nvSpPr>
            <p:spPr>
              <a:xfrm>
                <a:off x="7077746" y="487042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text</a:t>
                </a:r>
                <a:endParaRPr lang="zh-TW" altLang="en-US" sz="1100" dirty="0">
                  <a:latin typeface="Times New Roman" panose="02020603050405020304" pitchFamily="18" charset="0"/>
                  <a:cs typeface="Times New Roman" panose="02020603050405020304" pitchFamily="18" charset="0"/>
                </a:endParaRPr>
              </a:p>
            </p:txBody>
          </p:sp>
        </p:grpSp>
        <p:grpSp>
          <p:nvGrpSpPr>
            <p:cNvPr id="64" name="群組 63">
              <a:extLst>
                <a:ext uri="{FF2B5EF4-FFF2-40B4-BE49-F238E27FC236}">
                  <a16:creationId xmlns:a16="http://schemas.microsoft.com/office/drawing/2014/main" id="{AA9F4F55-63F9-4FB7-8EEA-31CB943E1F26}"/>
                </a:ext>
              </a:extLst>
            </p:cNvPr>
            <p:cNvGrpSpPr/>
            <p:nvPr/>
          </p:nvGrpSpPr>
          <p:grpSpPr>
            <a:xfrm>
              <a:off x="4223580" y="5426442"/>
              <a:ext cx="861060" cy="654787"/>
              <a:chOff x="5561337" y="4418674"/>
              <a:chExt cx="861060" cy="654787"/>
            </a:xfrm>
          </p:grpSpPr>
          <p:pic>
            <p:nvPicPr>
              <p:cNvPr id="88" name="圖片 87">
                <a:extLst>
                  <a:ext uri="{FF2B5EF4-FFF2-40B4-BE49-F238E27FC236}">
                    <a16:creationId xmlns:a16="http://schemas.microsoft.com/office/drawing/2014/main" id="{C5E32042-0466-49E0-BD47-3EB33A129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1867" y="4418674"/>
                <a:ext cx="360000" cy="360000"/>
              </a:xfrm>
              <a:prstGeom prst="rect">
                <a:avLst/>
              </a:prstGeom>
            </p:spPr>
          </p:pic>
          <p:sp>
            <p:nvSpPr>
              <p:cNvPr id="89" name="文字方塊 88">
                <a:extLst>
                  <a:ext uri="{FF2B5EF4-FFF2-40B4-BE49-F238E27FC236}">
                    <a16:creationId xmlns:a16="http://schemas.microsoft.com/office/drawing/2014/main" id="{B6B97532-CC43-4589-9E40-859F10ECD2F6}"/>
                  </a:ext>
                </a:extLst>
              </p:cNvPr>
              <p:cNvSpPr txBox="1"/>
              <p:nvPr/>
            </p:nvSpPr>
            <p:spPr>
              <a:xfrm>
                <a:off x="5561337" y="4776050"/>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Encrypt</a:t>
                </a:r>
                <a:endParaRPr lang="zh-TW" altLang="en-US" sz="1100" dirty="0">
                  <a:latin typeface="Times New Roman" panose="02020603050405020304" pitchFamily="18" charset="0"/>
                  <a:cs typeface="Times New Roman" panose="02020603050405020304" pitchFamily="18" charset="0"/>
                </a:endParaRPr>
              </a:p>
            </p:txBody>
          </p:sp>
        </p:grpSp>
        <p:grpSp>
          <p:nvGrpSpPr>
            <p:cNvPr id="65" name="群組 64">
              <a:extLst>
                <a:ext uri="{FF2B5EF4-FFF2-40B4-BE49-F238E27FC236}">
                  <a16:creationId xmlns:a16="http://schemas.microsoft.com/office/drawing/2014/main" id="{6773E82A-C62B-4224-9C5C-805A26C08CE9}"/>
                </a:ext>
              </a:extLst>
            </p:cNvPr>
            <p:cNvGrpSpPr/>
            <p:nvPr/>
          </p:nvGrpSpPr>
          <p:grpSpPr>
            <a:xfrm>
              <a:off x="7918667" y="5425225"/>
              <a:ext cx="861060" cy="654788"/>
              <a:chOff x="6467170" y="4418674"/>
              <a:chExt cx="861060" cy="654788"/>
            </a:xfrm>
          </p:grpSpPr>
          <p:pic>
            <p:nvPicPr>
              <p:cNvPr id="86" name="圖片 85">
                <a:extLst>
                  <a:ext uri="{FF2B5EF4-FFF2-40B4-BE49-F238E27FC236}">
                    <a16:creationId xmlns:a16="http://schemas.microsoft.com/office/drawing/2014/main" id="{95B5F4D3-CBBC-4831-91A1-3D6B3E8A25A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4344" y="4418674"/>
                <a:ext cx="360000" cy="360000"/>
              </a:xfrm>
              <a:prstGeom prst="rect">
                <a:avLst/>
              </a:prstGeom>
            </p:spPr>
          </p:pic>
          <p:sp>
            <p:nvSpPr>
              <p:cNvPr id="87" name="文字方塊 86">
                <a:extLst>
                  <a:ext uri="{FF2B5EF4-FFF2-40B4-BE49-F238E27FC236}">
                    <a16:creationId xmlns:a16="http://schemas.microsoft.com/office/drawing/2014/main" id="{374BC1D5-B14B-46DF-97D7-F3E0BFD614B2}"/>
                  </a:ext>
                </a:extLst>
              </p:cNvPr>
              <p:cNvSpPr txBox="1"/>
              <p:nvPr/>
            </p:nvSpPr>
            <p:spPr>
              <a:xfrm>
                <a:off x="6467170" y="4776051"/>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Decrypt</a:t>
                </a:r>
                <a:endParaRPr lang="zh-TW" altLang="en-US" sz="1100" dirty="0">
                  <a:latin typeface="Times New Roman" panose="02020603050405020304" pitchFamily="18" charset="0"/>
                  <a:cs typeface="Times New Roman" panose="02020603050405020304" pitchFamily="18" charset="0"/>
                </a:endParaRPr>
              </a:p>
            </p:txBody>
          </p:sp>
        </p:grpSp>
        <p:cxnSp>
          <p:nvCxnSpPr>
            <p:cNvPr id="66" name="直線單箭頭接點 65">
              <a:extLst>
                <a:ext uri="{FF2B5EF4-FFF2-40B4-BE49-F238E27FC236}">
                  <a16:creationId xmlns:a16="http://schemas.microsoft.com/office/drawing/2014/main" id="{14AB5FDE-E043-4E1F-A1F7-0C42E515795F}"/>
                </a:ext>
              </a:extLst>
            </p:cNvPr>
            <p:cNvCxnSpPr>
              <a:cxnSpLocks/>
            </p:cNvCxnSpPr>
            <p:nvPr/>
          </p:nvCxnSpPr>
          <p:spPr>
            <a:xfrm>
              <a:off x="8599004"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單箭頭接點 66">
              <a:extLst>
                <a:ext uri="{FF2B5EF4-FFF2-40B4-BE49-F238E27FC236}">
                  <a16:creationId xmlns:a16="http://schemas.microsoft.com/office/drawing/2014/main" id="{871D5108-D74F-4340-BC7D-5D11BD300498}"/>
                </a:ext>
              </a:extLst>
            </p:cNvPr>
            <p:cNvCxnSpPr>
              <a:cxnSpLocks/>
            </p:cNvCxnSpPr>
            <p:nvPr/>
          </p:nvCxnSpPr>
          <p:spPr>
            <a:xfrm>
              <a:off x="4114982"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8" name="群組 67">
              <a:extLst>
                <a:ext uri="{FF2B5EF4-FFF2-40B4-BE49-F238E27FC236}">
                  <a16:creationId xmlns:a16="http://schemas.microsoft.com/office/drawing/2014/main" id="{3182F8B5-9ECD-489B-99AD-51F0F1C33A9F}"/>
                </a:ext>
              </a:extLst>
            </p:cNvPr>
            <p:cNvGrpSpPr/>
            <p:nvPr/>
          </p:nvGrpSpPr>
          <p:grpSpPr>
            <a:xfrm>
              <a:off x="5054184" y="5284134"/>
              <a:ext cx="861060" cy="890254"/>
              <a:chOff x="4100657" y="4273363"/>
              <a:chExt cx="861060" cy="890254"/>
            </a:xfrm>
          </p:grpSpPr>
          <p:pic>
            <p:nvPicPr>
              <p:cNvPr id="84" name="圖片 83">
                <a:extLst>
                  <a:ext uri="{FF2B5EF4-FFF2-40B4-BE49-F238E27FC236}">
                    <a16:creationId xmlns:a16="http://schemas.microsoft.com/office/drawing/2014/main" id="{1915C73D-3F08-4D20-AFFF-B2510BA11C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5" name="文字方塊 84">
                <a:extLst>
                  <a:ext uri="{FF2B5EF4-FFF2-40B4-BE49-F238E27FC236}">
                    <a16:creationId xmlns:a16="http://schemas.microsoft.com/office/drawing/2014/main" id="{507E23F1-F80E-4CBB-8293-EF6A2BA18991}"/>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grpSp>
          <p:nvGrpSpPr>
            <p:cNvPr id="69" name="群組 68">
              <a:extLst>
                <a:ext uri="{FF2B5EF4-FFF2-40B4-BE49-F238E27FC236}">
                  <a16:creationId xmlns:a16="http://schemas.microsoft.com/office/drawing/2014/main" id="{02CFA586-06FA-4D6A-AA45-01482ECEA824}"/>
                </a:ext>
              </a:extLst>
            </p:cNvPr>
            <p:cNvGrpSpPr/>
            <p:nvPr/>
          </p:nvGrpSpPr>
          <p:grpSpPr>
            <a:xfrm>
              <a:off x="7048618" y="5281606"/>
              <a:ext cx="861060" cy="890254"/>
              <a:chOff x="4100657" y="4273363"/>
              <a:chExt cx="861060" cy="890254"/>
            </a:xfrm>
          </p:grpSpPr>
          <p:pic>
            <p:nvPicPr>
              <p:cNvPr id="82" name="圖片 81">
                <a:extLst>
                  <a:ext uri="{FF2B5EF4-FFF2-40B4-BE49-F238E27FC236}">
                    <a16:creationId xmlns:a16="http://schemas.microsoft.com/office/drawing/2014/main" id="{7F5EF7A5-D86A-4E88-A624-62C289E072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04295" y="4273363"/>
                <a:ext cx="648000" cy="648000"/>
              </a:xfrm>
              <a:prstGeom prst="rect">
                <a:avLst/>
              </a:prstGeom>
            </p:spPr>
          </p:pic>
          <p:sp>
            <p:nvSpPr>
              <p:cNvPr id="83" name="文字方塊 82">
                <a:extLst>
                  <a:ext uri="{FF2B5EF4-FFF2-40B4-BE49-F238E27FC236}">
                    <a16:creationId xmlns:a16="http://schemas.microsoft.com/office/drawing/2014/main" id="{78776317-44EF-4377-AD8A-29273E7F0524}"/>
                  </a:ext>
                </a:extLst>
              </p:cNvPr>
              <p:cNvSpPr txBox="1"/>
              <p:nvPr/>
            </p:nvSpPr>
            <p:spPr>
              <a:xfrm>
                <a:off x="4100657" y="4866206"/>
                <a:ext cx="861060"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ciphertext</a:t>
                </a:r>
                <a:endParaRPr lang="zh-TW" altLang="en-US" sz="1100" dirty="0">
                  <a:latin typeface="Times New Roman" panose="02020603050405020304" pitchFamily="18" charset="0"/>
                  <a:cs typeface="Times New Roman" panose="02020603050405020304" pitchFamily="18" charset="0"/>
                </a:endParaRPr>
              </a:p>
            </p:txBody>
          </p:sp>
        </p:grpSp>
        <p:cxnSp>
          <p:nvCxnSpPr>
            <p:cNvPr id="70" name="直線單箭頭接點 69">
              <a:extLst>
                <a:ext uri="{FF2B5EF4-FFF2-40B4-BE49-F238E27FC236}">
                  <a16:creationId xmlns:a16="http://schemas.microsoft.com/office/drawing/2014/main" id="{394FCDE4-978A-416C-8C08-97666F83BDA5}"/>
                </a:ext>
              </a:extLst>
            </p:cNvPr>
            <p:cNvCxnSpPr>
              <a:cxnSpLocks/>
            </p:cNvCxnSpPr>
            <p:nvPr/>
          </p:nvCxnSpPr>
          <p:spPr>
            <a:xfrm>
              <a:off x="4907145" y="5625529"/>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單箭頭接點 70">
              <a:extLst>
                <a:ext uri="{FF2B5EF4-FFF2-40B4-BE49-F238E27FC236}">
                  <a16:creationId xmlns:a16="http://schemas.microsoft.com/office/drawing/2014/main" id="{B221734D-668B-422F-A905-241AF0F062A9}"/>
                </a:ext>
              </a:extLst>
            </p:cNvPr>
            <p:cNvCxnSpPr>
              <a:cxnSpLocks/>
            </p:cNvCxnSpPr>
            <p:nvPr/>
          </p:nvCxnSpPr>
          <p:spPr>
            <a:xfrm>
              <a:off x="7806842" y="5622366"/>
              <a:ext cx="2880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6032D422-C66C-474A-9184-6369E01DC9D2}"/>
                </a:ext>
              </a:extLst>
            </p:cNvPr>
            <p:cNvSpPr txBox="1"/>
            <p:nvPr/>
          </p:nvSpPr>
          <p:spPr>
            <a:xfrm>
              <a:off x="4224498" y="4656656"/>
              <a:ext cx="955643"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Private key</a:t>
              </a:r>
              <a:endParaRPr lang="zh-TW" altLang="en-US" sz="1100" dirty="0">
                <a:latin typeface="Times New Roman" panose="02020603050405020304" pitchFamily="18" charset="0"/>
                <a:cs typeface="Times New Roman" panose="02020603050405020304" pitchFamily="18" charset="0"/>
              </a:endParaRPr>
            </a:p>
          </p:txBody>
        </p:sp>
        <p:pic>
          <p:nvPicPr>
            <p:cNvPr id="73" name="圖片 72">
              <a:extLst>
                <a:ext uri="{FF2B5EF4-FFF2-40B4-BE49-F238E27FC236}">
                  <a16:creationId xmlns:a16="http://schemas.microsoft.com/office/drawing/2014/main" id="{5347C0C7-19D9-4CF1-A25E-13BCDA526B97}"/>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4459589" y="4297967"/>
              <a:ext cx="360000" cy="360000"/>
            </a:xfrm>
            <a:prstGeom prst="rect">
              <a:avLst/>
            </a:prstGeom>
          </p:spPr>
        </p:pic>
        <p:cxnSp>
          <p:nvCxnSpPr>
            <p:cNvPr id="74" name="直線單箭頭接點 73">
              <a:extLst>
                <a:ext uri="{FF2B5EF4-FFF2-40B4-BE49-F238E27FC236}">
                  <a16:creationId xmlns:a16="http://schemas.microsoft.com/office/drawing/2014/main" id="{022F2479-C360-445A-B21F-CC64081E12C7}"/>
                </a:ext>
              </a:extLst>
            </p:cNvPr>
            <p:cNvCxnSpPr>
              <a:cxnSpLocks/>
            </p:cNvCxnSpPr>
            <p:nvPr/>
          </p:nvCxnSpPr>
          <p:spPr>
            <a:xfrm>
              <a:off x="4653353" y="4956656"/>
              <a:ext cx="0" cy="3785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文字方塊 74">
              <a:extLst>
                <a:ext uri="{FF2B5EF4-FFF2-40B4-BE49-F238E27FC236}">
                  <a16:creationId xmlns:a16="http://schemas.microsoft.com/office/drawing/2014/main" id="{CAB44E7F-AABC-46EA-A3B9-0CB7B2B1F794}"/>
                </a:ext>
              </a:extLst>
            </p:cNvPr>
            <p:cNvSpPr txBox="1"/>
            <p:nvPr/>
          </p:nvSpPr>
          <p:spPr>
            <a:xfrm>
              <a:off x="7752090" y="4676953"/>
              <a:ext cx="1165117" cy="297411"/>
            </a:xfrm>
            <a:prstGeom prst="rect">
              <a:avLst/>
            </a:prstGeom>
            <a:noFill/>
          </p:spPr>
          <p:txBody>
            <a:bodyPr wrap="square" rtlCol="0">
              <a:spAutoFit/>
            </a:bodyPr>
            <a:lstStyle/>
            <a:p>
              <a:pPr algn="ctr"/>
              <a:r>
                <a:rPr lang="en-US" altLang="zh-TW" sz="1100" dirty="0">
                  <a:latin typeface="Times New Roman" panose="02020603050405020304" pitchFamily="18" charset="0"/>
                  <a:cs typeface="Times New Roman" panose="02020603050405020304" pitchFamily="18" charset="0"/>
                </a:rPr>
                <a:t>Public key</a:t>
              </a:r>
              <a:endParaRPr lang="zh-TW" altLang="en-US" sz="1100" dirty="0">
                <a:latin typeface="Times New Roman" panose="02020603050405020304" pitchFamily="18" charset="0"/>
                <a:cs typeface="Times New Roman" panose="02020603050405020304" pitchFamily="18" charset="0"/>
              </a:endParaRPr>
            </a:p>
          </p:txBody>
        </p:sp>
        <p:pic>
          <p:nvPicPr>
            <p:cNvPr id="76" name="圖片 75">
              <a:extLst>
                <a:ext uri="{FF2B5EF4-FFF2-40B4-BE49-F238E27FC236}">
                  <a16:creationId xmlns:a16="http://schemas.microsoft.com/office/drawing/2014/main" id="{7A84D47C-5B2C-4F04-8B6D-ED401D9DCA6C}"/>
                </a:ext>
              </a:extLst>
            </p:cNvPr>
            <p:cNvPicPr>
              <a:picLocks noChangeAspect="1"/>
            </p:cNvPicPr>
            <p:nvPr/>
          </p:nvPicPr>
          <p:blipFill>
            <a:blip r:embed="rId8"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122374" y="4295218"/>
              <a:ext cx="360000" cy="360000"/>
            </a:xfrm>
            <a:prstGeom prst="rect">
              <a:avLst/>
            </a:prstGeom>
          </p:spPr>
        </p:pic>
        <p:pic>
          <p:nvPicPr>
            <p:cNvPr id="77" name="圖形 76" descr="建築物">
              <a:extLst>
                <a:ext uri="{FF2B5EF4-FFF2-40B4-BE49-F238E27FC236}">
                  <a16:creationId xmlns:a16="http://schemas.microsoft.com/office/drawing/2014/main" id="{7CEA13B9-E95B-49C1-A1FA-B78D752E501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05757" y="5227424"/>
              <a:ext cx="758171" cy="758171"/>
            </a:xfrm>
            <a:prstGeom prst="rect">
              <a:avLst/>
            </a:prstGeom>
          </p:spPr>
        </p:pic>
        <p:cxnSp>
          <p:nvCxnSpPr>
            <p:cNvPr id="78" name="接點: 肘形 77">
              <a:extLst>
                <a:ext uri="{FF2B5EF4-FFF2-40B4-BE49-F238E27FC236}">
                  <a16:creationId xmlns:a16="http://schemas.microsoft.com/office/drawing/2014/main" id="{10CBFA0D-CC84-4FDF-B948-E814500288C0}"/>
                </a:ext>
              </a:extLst>
            </p:cNvPr>
            <p:cNvCxnSpPr>
              <a:stCxn id="84" idx="3"/>
              <a:endCxn id="77" idx="1"/>
            </p:cNvCxnSpPr>
            <p:nvPr/>
          </p:nvCxnSpPr>
          <p:spPr>
            <a:xfrm flipV="1">
              <a:off x="5805822" y="5606510"/>
              <a:ext cx="299935" cy="16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接點: 肘形 78">
              <a:extLst>
                <a:ext uri="{FF2B5EF4-FFF2-40B4-BE49-F238E27FC236}">
                  <a16:creationId xmlns:a16="http://schemas.microsoft.com/office/drawing/2014/main" id="{6D4A65D6-54BC-4494-808E-287F4B92C499}"/>
                </a:ext>
              </a:extLst>
            </p:cNvPr>
            <p:cNvCxnSpPr>
              <a:stCxn id="77" idx="3"/>
              <a:endCxn id="82" idx="1"/>
            </p:cNvCxnSpPr>
            <p:nvPr/>
          </p:nvCxnSpPr>
          <p:spPr>
            <a:xfrm flipV="1">
              <a:off x="6863928" y="5605606"/>
              <a:ext cx="288328" cy="90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接點: 肘形 79">
              <a:extLst>
                <a:ext uri="{FF2B5EF4-FFF2-40B4-BE49-F238E27FC236}">
                  <a16:creationId xmlns:a16="http://schemas.microsoft.com/office/drawing/2014/main" id="{58A52A8C-43A1-4220-AD4A-966FF3CB5417}"/>
                </a:ext>
              </a:extLst>
            </p:cNvPr>
            <p:cNvCxnSpPr>
              <a:cxnSpLocks/>
              <a:stCxn id="75" idx="2"/>
              <a:endCxn id="81" idx="2"/>
            </p:cNvCxnSpPr>
            <p:nvPr/>
          </p:nvCxnSpPr>
          <p:spPr>
            <a:xfrm rot="16200000" flipH="1">
              <a:off x="8167572" y="5141439"/>
              <a:ext cx="334457" cy="3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97548129-E746-4BAB-815B-92DD5E284303}"/>
                </a:ext>
              </a:extLst>
            </p:cNvPr>
            <p:cNvSpPr/>
            <p:nvPr/>
          </p:nvSpPr>
          <p:spPr>
            <a:xfrm flipV="1">
              <a:off x="8312095" y="5308821"/>
              <a:ext cx="45719" cy="544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100"/>
            </a:p>
          </p:txBody>
        </p:sp>
      </p:grpSp>
    </p:spTree>
    <p:extLst>
      <p:ext uri="{BB962C8B-B14F-4D97-AF65-F5344CB8AC3E}">
        <p14:creationId xmlns:p14="http://schemas.microsoft.com/office/powerpoint/2010/main" val="2587627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a:t>
            </a:r>
            <a:endParaRPr lang="zh-CN" altLang="en-US" dirty="0"/>
          </a:p>
        </p:txBody>
      </p:sp>
      <p:grpSp>
        <p:nvGrpSpPr>
          <p:cNvPr id="54" name="组合 53"/>
          <p:cNvGrpSpPr/>
          <p:nvPr/>
        </p:nvGrpSpPr>
        <p:grpSpPr>
          <a:xfrm>
            <a:off x="568443" y="319365"/>
            <a:ext cx="2811529" cy="400110"/>
            <a:chOff x="568442" y="319364"/>
            <a:chExt cx="2811529" cy="400111"/>
          </a:xfrm>
        </p:grpSpPr>
        <p:sp>
          <p:nvSpPr>
            <p:cNvPr id="55" name="文本框 23"/>
            <p:cNvSpPr txBox="1"/>
            <p:nvPr/>
          </p:nvSpPr>
          <p:spPr>
            <a:xfrm>
              <a:off x="665958" y="319364"/>
              <a:ext cx="2714013" cy="400111"/>
            </a:xfrm>
            <a:prstGeom prst="rect">
              <a:avLst/>
            </a:prstGeom>
            <a:noFill/>
          </p:spPr>
          <p:txBody>
            <a:bodyPr wrap="none" rtlCol="0">
              <a:spAutoFit/>
            </a:bodyPr>
            <a:lstStyle/>
            <a:p>
              <a:r>
                <a:rPr lang="en-US" altLang="zh-TW" sz="2000" dirty="0">
                  <a:latin typeface="Times New Roman" panose="02020603050405020304" pitchFamily="18" charset="0"/>
                  <a:cs typeface="Times New Roman" panose="02020603050405020304" pitchFamily="18" charset="0"/>
                </a:rPr>
                <a:t>Fiat-Shamir With Aborts</a:t>
              </a:r>
              <a:endParaRPr lang="zh-CN" altLang="en-US" sz="20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文字方塊 2">
                <a:extLst>
                  <a:ext uri="{FF2B5EF4-FFF2-40B4-BE49-F238E27FC236}">
                    <a16:creationId xmlns:a16="http://schemas.microsoft.com/office/drawing/2014/main" id="{1F0D7501-2C99-CDEB-4CB2-E1DB84FC192F}"/>
                  </a:ext>
                </a:extLst>
              </p:cNvPr>
              <p:cNvSpPr txBox="1"/>
              <p:nvPr/>
            </p:nvSpPr>
            <p:spPr>
              <a:xfrm>
                <a:off x="568442" y="779087"/>
                <a:ext cx="5641858" cy="5206233"/>
              </a:xfrm>
              <a:prstGeom prst="rect">
                <a:avLst/>
              </a:prstGeom>
              <a:noFill/>
            </p:spPr>
            <p:txBody>
              <a:bodyPr wrap="square" rtlCol="0">
                <a:spAutoFit/>
              </a:bodyPr>
              <a:lstStyle/>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Commitment</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signer generates a random vector</a:t>
                </a:r>
                <a14:m>
                  <m:oMath xmlns:m="http://schemas.openxmlformats.org/officeDocument/2006/math">
                    <m:r>
                      <a:rPr lang="en-US" altLang="zh-TW" b="0" i="0" dirty="0" smtClean="0">
                        <a:latin typeface="Cambria Math" panose="02040503050406030204" pitchFamily="18" charset="0"/>
                      </a:rPr>
                      <m:t> </m:t>
                    </m:r>
                    <m:r>
                      <m:rPr>
                        <m:sty m:val="p"/>
                      </m:rPr>
                      <a:rPr lang="en-US" altLang="zh-TW" i="1" dirty="0">
                        <a:latin typeface="Cambria Math" panose="02040503050406030204" pitchFamily="18" charset="0"/>
                      </a:rPr>
                      <m:t>y</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nor/>
                          </m:rPr>
                          <a:rPr lang="en-US" altLang="zh-TW" dirty="0">
                            <a:latin typeface="Times New Roman" panose="02020603050405020304" pitchFamily="18" charset="0"/>
                            <a:cs typeface="Times New Roman" panose="02020603050405020304" pitchFamily="18" charset="0"/>
                          </a:rPr>
                          <m:t>ℓ</m:t>
                        </m:r>
                      </m:sup>
                    </m:sSubSup>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commitment value is </a:t>
                </a:r>
                <a14:m>
                  <m:oMath xmlns:m="http://schemas.openxmlformats.org/officeDocument/2006/math">
                    <m:r>
                      <a:rPr lang="zh-TW" altLang="en-US" i="1" dirty="0" smtClean="0">
                        <a:latin typeface="Cambria Math" panose="02040503050406030204" pitchFamily="18" charset="0"/>
                      </a:rPr>
                      <m:t>𝑤</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𝐴𝑦</m:t>
                    </m:r>
                  </m:oMath>
                </a14:m>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14:m>
                  <m:oMath xmlns:m="http://schemas.openxmlformats.org/officeDocument/2006/math">
                    <m:r>
                      <a:rPr lang="zh-TW" altLang="en-US" i="1" dirty="0" smtClean="0">
                        <a:latin typeface="Cambria Math" panose="02040503050406030204" pitchFamily="18" charset="0"/>
                      </a:rPr>
                      <m:t>𝑤</m:t>
                    </m:r>
                    <m:r>
                      <a:rPr lang="zh-TW" altLang="en-US" i="1" dirty="0"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is rounded to obtain</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t>
                </a: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Challenge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challenge </a:t>
                </a:r>
                <a14:m>
                  <m:oMath xmlns:m="http://schemas.openxmlformats.org/officeDocument/2006/math">
                    <m:r>
                      <a:rPr lang="en-US" altLang="zh-TW"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 is generated by hashing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and the message representative </a:t>
                </a:r>
                <a14:m>
                  <m:oMath xmlns:m="http://schemas.openxmlformats.org/officeDocument/2006/math">
                    <m:r>
                      <a:rPr lang="en-US" altLang="zh-TW" i="1" dirty="0" smtClean="0">
                        <a:latin typeface="Cambria Math" panose="02040503050406030204" pitchFamily="18" charset="0"/>
                      </a:rPr>
                      <m:t>𝜇</m:t>
                    </m:r>
                  </m:oMath>
                </a14:m>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TW" dirty="0">
                    <a:latin typeface="Times New Roman" panose="02020603050405020304" pitchFamily="18" charset="0"/>
                    <a:cs typeface="Times New Roman" panose="02020603050405020304" pitchFamily="18" charset="0"/>
                  </a:rPr>
                  <a:t>Response</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response</a:t>
                </a:r>
                <a:r>
                  <a:rPr lang="zh-TW" altLang="en-US" dirty="0">
                    <a:latin typeface="Times New Roman" panose="02020603050405020304" pitchFamily="18" charset="0"/>
                    <a:cs typeface="Times New Roman" panose="02020603050405020304" pitchFamily="18" charset="0"/>
                  </a:rPr>
                  <a:t> </a:t>
                </a:r>
                <a14:m>
                  <m:oMath xmlns:m="http://schemas.openxmlformats.org/officeDocument/2006/math">
                    <m:r>
                      <a:rPr lang="zh-TW" altLang="en-US" i="1" dirty="0" smtClean="0">
                        <a:latin typeface="Cambria Math" panose="02040503050406030204" pitchFamily="18" charset="0"/>
                      </a:rPr>
                      <m:t>𝑧</m:t>
                    </m:r>
                    <m:r>
                      <a:rPr lang="en-US" altLang="zh-TW" i="1" dirty="0" smtClean="0">
                        <a:latin typeface="Cambria Math" panose="02040503050406030204" pitchFamily="18" charset="0"/>
                      </a:rPr>
                      <m:t>=</m:t>
                    </m:r>
                    <m:r>
                      <a:rPr lang="zh-TW" altLang="en-US" i="1" dirty="0" smtClean="0">
                        <a:latin typeface="Cambria Math" panose="02040503050406030204" pitchFamily="18" charset="0"/>
                      </a:rPr>
                      <m:t>𝑦</m:t>
                    </m:r>
                    <m:r>
                      <a:rPr lang="en-US" altLang="zh-TW" i="1" dirty="0" smtClean="0">
                        <a:latin typeface="Cambria Math" panose="02040503050406030204" pitchFamily="18" charset="0"/>
                      </a:rPr>
                      <m:t>+</m:t>
                    </m:r>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r>
                      <a:rPr lang="en-US" altLang="zh-TW" i="1" dirty="0" smtClean="0">
                        <a:latin typeface="Cambria Math" panose="02040503050406030204" pitchFamily="18" charset="0"/>
                      </a:rPr>
                      <m:t>⋅</m:t>
                    </m:r>
                    <m:r>
                      <a:rPr lang="zh-TW" altLang="en-US" i="1" dirty="0" smtClean="0">
                        <a:latin typeface="Cambria Math" panose="02040503050406030204" pitchFamily="18" charset="0"/>
                      </a:rPr>
                      <m:t>𝑐</m:t>
                    </m:r>
                  </m:oMath>
                </a14:m>
                <a:r>
                  <a:rPr lang="en-US" altLang="zh-TW"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i="1" dirty="0" smtClean="0">
                            <a:latin typeface="Cambria Math" panose="02040503050406030204" pitchFamily="18" charset="0"/>
                          </a:rPr>
                        </m:ctrlPr>
                      </m:sSubPr>
                      <m:e>
                        <m:r>
                          <a:rPr lang="en-US" altLang="zh-TW" b="0" i="1" dirty="0" smtClean="0">
                            <a:latin typeface="Cambria Math" panose="02040503050406030204" pitchFamily="18" charset="0"/>
                          </a:rPr>
                          <m:t>𝑆</m:t>
                        </m:r>
                      </m:e>
                      <m:sub>
                        <m:r>
                          <a:rPr lang="en-US" altLang="zh-TW" b="0" i="1" dirty="0"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is part of the private key)</a:t>
                </a: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Use rejection sampling to check whether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meets specific coefficient bounds</a:t>
                </a:r>
                <a:endParaRPr lang="zh-TW" altLang="en-US" dirty="0">
                  <a:latin typeface="Times New Roman" panose="02020603050405020304" pitchFamily="18" charset="0"/>
                  <a:cs typeface="Times New Roman" panose="02020603050405020304" pitchFamily="18" charset="0"/>
                </a:endParaRPr>
              </a:p>
            </p:txBody>
          </p:sp>
        </mc:Choice>
        <mc:Fallback xmlns="">
          <p:sp>
            <p:nvSpPr>
              <p:cNvPr id="3" name="文字方塊 2">
                <a:extLst>
                  <a:ext uri="{FF2B5EF4-FFF2-40B4-BE49-F238E27FC236}">
                    <a16:creationId xmlns:a16="http://schemas.microsoft.com/office/drawing/2014/main" id="{1F0D7501-2C99-CDEB-4CB2-E1DB84FC192F}"/>
                  </a:ext>
                </a:extLst>
              </p:cNvPr>
              <p:cNvSpPr txBox="1">
                <a:spLocks noRot="1" noChangeAspect="1" noMove="1" noResize="1" noEditPoints="1" noAdjustHandles="1" noChangeArrowheads="1" noChangeShapeType="1" noTextEdit="1"/>
              </p:cNvSpPr>
              <p:nvPr/>
            </p:nvSpPr>
            <p:spPr>
              <a:xfrm>
                <a:off x="568442" y="779087"/>
                <a:ext cx="5641858" cy="5206233"/>
              </a:xfrm>
              <a:prstGeom prst="rect">
                <a:avLst/>
              </a:prstGeom>
              <a:blipFill>
                <a:blip r:embed="rId3"/>
                <a:stretch>
                  <a:fillRect l="-648" b="-585"/>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5E111187-42FC-361A-5F31-FF3748776243}"/>
                  </a:ext>
                </a:extLst>
              </p:cNvPr>
              <p:cNvSpPr txBox="1"/>
              <p:nvPr/>
            </p:nvSpPr>
            <p:spPr>
              <a:xfrm>
                <a:off x="6433013" y="683300"/>
                <a:ext cx="5482761" cy="5129674"/>
              </a:xfrm>
              <a:prstGeom prst="rect">
                <a:avLst/>
              </a:prstGeom>
              <a:noFill/>
            </p:spPr>
            <p:txBody>
              <a:bodyPr wrap="square" rtlCol="0">
                <a:spAutoFit/>
              </a:bodyPr>
              <a:lstStyle/>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Hint Calculation </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enable the verifier to reconstruct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oMath>
                </a14:m>
                <a:r>
                  <a:rPr lang="en-US" altLang="zh-TW" dirty="0">
                    <a:latin typeface="Times New Roman" panose="02020603050405020304" pitchFamily="18" charset="0"/>
                    <a:cs typeface="Times New Roman" panose="02020603050405020304" pitchFamily="18" charset="0"/>
                  </a:rPr>
                  <a:t> from </a:t>
                </a:r>
                <a14:m>
                  <m:oMath xmlns:m="http://schemas.openxmlformats.org/officeDocument/2006/math">
                    <m:r>
                      <a:rPr lang="en-US" altLang="zh-TW"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compressed public value </a:t>
                </a:r>
                <a14:m>
                  <m:oMath xmlns:m="http://schemas.openxmlformats.org/officeDocument/2006/math">
                    <m:sSub>
                      <m:sSubPr>
                        <m:ctrlPr>
                          <a:rPr lang="en-US" altLang="zh-TW" i="1">
                            <a:latin typeface="Cambria Math" panose="02040503050406030204" pitchFamily="18" charset="0"/>
                          </a:rPr>
                        </m:ctrlPr>
                      </m:sSubPr>
                      <m:e>
                        <m:r>
                          <a:rPr lang="en-US" altLang="zh-TW" b="0" i="1" smtClean="0">
                            <a:latin typeface="Cambria Math" panose="02040503050406030204" pitchFamily="18" charset="0"/>
                          </a:rPr>
                          <m:t>𝑡</m:t>
                        </m:r>
                      </m:e>
                      <m:sub>
                        <m:r>
                          <a:rPr lang="en-US" altLang="zh-TW" i="1">
                            <a:latin typeface="Cambria Math" panose="02040503050406030204" pitchFamily="18" charset="0"/>
                          </a:rPr>
                          <m:t>1</m:t>
                        </m:r>
                      </m:sub>
                    </m:sSub>
                    <m:r>
                      <a:rPr lang="en-US" altLang="zh-TW" i="1">
                        <a:latin typeface="Cambria Math" panose="02040503050406030204" pitchFamily="18" charset="0"/>
                      </a:rPr>
                      <m:t> </m:t>
                    </m:r>
                  </m:oMath>
                </a14:m>
                <a:endParaRPr lang="en-US" altLang="zh-TW"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hint </a:t>
                </a:r>
                <a14:m>
                  <m:oMath xmlns:m="http://schemas.openxmlformats.org/officeDocument/2006/math">
                    <m:r>
                      <m:rPr>
                        <m:sty m:val="p"/>
                      </m:rPr>
                      <a:rPr lang="en-US" altLang="zh-TW" i="1" dirty="0">
                        <a:latin typeface="Cambria Math" panose="02040503050406030204" pitchFamily="18" charset="0"/>
                      </a:rPr>
                      <m:t>h</m:t>
                    </m:r>
                    <m:r>
                      <a:rPr lang="zh-TW" altLang="en-US" i="1" dirty="0" smtClean="0">
                        <a:latin typeface="Cambria Math" panose="02040503050406030204" pitchFamily="18" charset="0"/>
                      </a:rPr>
                      <m:t> </m:t>
                    </m:r>
                    <m:r>
                      <m:rPr>
                        <m:nor/>
                      </m:rPr>
                      <a:rPr lang="zh-TW" altLang="en-US" dirty="0">
                        <a:latin typeface="Times New Roman" panose="02020603050405020304" pitchFamily="18" charset="0"/>
                        <a:cs typeface="Times New Roman" panose="02020603050405020304" pitchFamily="18" charset="0"/>
                      </a:rPr>
                      <m:t>∈</m:t>
                    </m:r>
                    <m:sSubSup>
                      <m:sSubSupPr>
                        <m:ctrlPr>
                          <a:rPr lang="en-US" altLang="zh-TW" i="1" smtClean="0">
                            <a:latin typeface="Cambria Math" panose="02040503050406030204" pitchFamily="18" charset="0"/>
                          </a:rPr>
                        </m:ctrlPr>
                      </m:sSubSupPr>
                      <m:e>
                        <m:r>
                          <a:rPr lang="zh-TW" altLang="en-US" i="1">
                            <a:latin typeface="Cambria Math" panose="02040503050406030204" pitchFamily="18" charset="0"/>
                          </a:rPr>
                          <m:t> </m:t>
                        </m:r>
                        <m:r>
                          <m:rPr>
                            <m:sty m:val="p"/>
                          </m:rPr>
                          <a:rPr lang="en-US" altLang="zh-TW" i="1">
                            <a:latin typeface="Cambria Math" panose="02040503050406030204" pitchFamily="18" charset="0"/>
                          </a:rPr>
                          <m:t>R</m:t>
                        </m:r>
                      </m:e>
                      <m:sub>
                        <m:r>
                          <m:rPr>
                            <m:nor/>
                          </m:rPr>
                          <a:rPr lang="zh-TW" altLang="en-US" dirty="0">
                            <a:latin typeface="Times New Roman" panose="02020603050405020304" pitchFamily="18" charset="0"/>
                            <a:cs typeface="Times New Roman" panose="02020603050405020304" pitchFamily="18" charset="0"/>
                          </a:rPr>
                          <m:t>𝑞</m:t>
                        </m:r>
                      </m:sub>
                      <m:sup>
                        <m:r>
                          <m:rPr>
                            <m:sty m:val="p"/>
                          </m:rPr>
                          <a:rPr lang="en-US" altLang="zh-TW" i="1" dirty="0">
                            <a:latin typeface="Cambria Math" panose="02040503050406030204" pitchFamily="18" charset="0"/>
                          </a:rPr>
                          <m:t>k</m:t>
                        </m:r>
                      </m:sup>
                    </m:sSubSup>
                  </m:oMath>
                </a14:m>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Signature Composition </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The final signature consists of three parts: the rounded commitment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𝑤</m:t>
                        </m:r>
                      </m:e>
                      <m:sub>
                        <m:r>
                          <a:rPr lang="en-US" altLang="zh-TW" b="0" i="1" smtClean="0">
                            <a:latin typeface="Cambria Math" panose="02040503050406030204" pitchFamily="18" charset="0"/>
                          </a:rPr>
                          <m:t>1</m:t>
                        </m:r>
                      </m:sub>
                    </m:sSub>
                    <m:r>
                      <a:rPr lang="en-US" altLang="zh-TW" b="0" i="1" smtClean="0">
                        <a:latin typeface="Cambria Math" panose="02040503050406030204" pitchFamily="18" charset="0"/>
                      </a:rPr>
                      <m:t> </m:t>
                    </m:r>
                  </m:oMath>
                </a14:m>
                <a:r>
                  <a:rPr lang="en-US" altLang="zh-TW" dirty="0">
                    <a:latin typeface="Times New Roman" panose="02020603050405020304" pitchFamily="18" charset="0"/>
                    <a:cs typeface="Times New Roman" panose="02020603050405020304" pitchFamily="18" charset="0"/>
                  </a:rPr>
                  <a:t>​ , the response </a:t>
                </a:r>
                <a14:m>
                  <m:oMath xmlns:m="http://schemas.openxmlformats.org/officeDocument/2006/math">
                    <m:r>
                      <a:rPr lang="zh-TW" altLang="en-US" i="1" dirty="0" smtClean="0">
                        <a:latin typeface="Cambria Math" panose="02040503050406030204" pitchFamily="18" charset="0"/>
                      </a:rPr>
                      <m:t>𝑧</m:t>
                    </m:r>
                  </m:oMath>
                </a14:m>
                <a:r>
                  <a:rPr lang="en-US" altLang="zh-TW" dirty="0">
                    <a:latin typeface="Times New Roman" panose="02020603050405020304" pitchFamily="18" charset="0"/>
                    <a:cs typeface="Times New Roman" panose="02020603050405020304" pitchFamily="18" charset="0"/>
                  </a:rPr>
                  <a:t>, and the hint </a:t>
                </a:r>
                <a14:m>
                  <m:oMath xmlns:m="http://schemas.openxmlformats.org/officeDocument/2006/math">
                    <m:r>
                      <a:rPr lang="en-US" altLang="zh-TW" i="1" dirty="0" smtClean="0">
                        <a:latin typeface="Cambria Math" panose="02040503050406030204" pitchFamily="18" charset="0"/>
                      </a:rPr>
                      <m:t>h</m:t>
                    </m:r>
                  </m:oMath>
                </a14:m>
                <a:r>
                  <a:rPr lang="en-US" altLang="zh-TW" dirty="0">
                    <a:latin typeface="Times New Roman" panose="02020603050405020304" pitchFamily="18" charset="0"/>
                    <a:cs typeface="Times New Roman" panose="02020603050405020304" pitchFamily="18" charset="0"/>
                  </a:rPr>
                  <a:t>.</a:t>
                </a:r>
              </a:p>
              <a:p>
                <a:pPr marL="342900" indent="-342900">
                  <a:lnSpc>
                    <a:spcPct val="150000"/>
                  </a:lnSpc>
                  <a:buFont typeface="+mj-lt"/>
                  <a:buAutoNum type="arabicPeriod" startAt="4"/>
                </a:pPr>
                <a:r>
                  <a:rPr lang="en-US" altLang="zh-TW" dirty="0">
                    <a:latin typeface="Times New Roman" panose="02020603050405020304" pitchFamily="18" charset="0"/>
                    <a:cs typeface="Times New Roman" panose="02020603050405020304" pitchFamily="18" charset="0"/>
                  </a:rPr>
                  <a:t>Second Stage of Rejection Sampling </a:t>
                </a:r>
                <a:r>
                  <a:rPr lang="zh-TW" altLang="en-US" dirty="0">
                    <a:latin typeface="Times New Roman" panose="02020603050405020304" pitchFamily="18" charset="0"/>
                    <a:cs typeface="Times New Roman" panose="02020603050405020304" pitchFamily="18" charset="0"/>
                  </a:rPr>
                  <a:t>：</a:t>
                </a:r>
                <a:endParaRPr lang="en-US" altLang="zh-TW"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altLang="zh-TW" dirty="0">
                    <a:latin typeface="Times New Roman" panose="02020603050405020304" pitchFamily="18" charset="0"/>
                    <a:cs typeface="Times New Roman" panose="02020603050405020304" pitchFamily="18" charset="0"/>
                  </a:rPr>
                  <a:t>To ensure the correctness of the signature, a second stage of rejection sampling must be performed.</a:t>
                </a:r>
                <a:endParaRPr lang="zh-TW" altLang="en-US" dirty="0">
                  <a:latin typeface="Times New Roman" panose="02020603050405020304" pitchFamily="18" charset="0"/>
                  <a:cs typeface="Times New Roman" panose="02020603050405020304" pitchFamily="18" charset="0"/>
                </a:endParaRPr>
              </a:p>
            </p:txBody>
          </p:sp>
        </mc:Choice>
        <mc:Fallback xmlns="">
          <p:sp>
            <p:nvSpPr>
              <p:cNvPr id="7" name="文字方塊 6">
                <a:extLst>
                  <a:ext uri="{FF2B5EF4-FFF2-40B4-BE49-F238E27FC236}">
                    <a16:creationId xmlns:a16="http://schemas.microsoft.com/office/drawing/2014/main" id="{5E111187-42FC-361A-5F31-FF3748776243}"/>
                  </a:ext>
                </a:extLst>
              </p:cNvPr>
              <p:cNvSpPr txBox="1">
                <a:spLocks noRot="1" noChangeAspect="1" noMove="1" noResize="1" noEditPoints="1" noAdjustHandles="1" noChangeArrowheads="1" noChangeShapeType="1" noTextEdit="1"/>
              </p:cNvSpPr>
              <p:nvPr/>
            </p:nvSpPr>
            <p:spPr>
              <a:xfrm>
                <a:off x="6433013" y="683300"/>
                <a:ext cx="5482761" cy="5129674"/>
              </a:xfrm>
              <a:prstGeom prst="rect">
                <a:avLst/>
              </a:prstGeom>
              <a:blipFill>
                <a:blip r:embed="rId4"/>
                <a:stretch>
                  <a:fillRect l="-667" b="-950"/>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860256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4904858" cy="461665"/>
            <a:chOff x="568442" y="319364"/>
            <a:chExt cx="4904858" cy="461666"/>
          </a:xfrm>
        </p:grpSpPr>
        <p:sp>
          <p:nvSpPr>
            <p:cNvPr id="55" name="文本框 23"/>
            <p:cNvSpPr txBox="1"/>
            <p:nvPr/>
          </p:nvSpPr>
          <p:spPr>
            <a:xfrm>
              <a:off x="665958" y="319364"/>
              <a:ext cx="4807342"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MLWE (module learning with errors)</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3331618"/>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2×2,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Secret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are both of size 2×1.</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a:t>
            </a:r>
          </a:p>
        </p:txBody>
      </p:sp>
      <p:pic>
        <p:nvPicPr>
          <p:cNvPr id="4" name="圖片 3">
            <a:extLst>
              <a:ext uri="{FF2B5EF4-FFF2-40B4-BE49-F238E27FC236}">
                <a16:creationId xmlns:a16="http://schemas.microsoft.com/office/drawing/2014/main" id="{4368B6A2-8436-41F8-8B6D-408189B8417A}"/>
              </a:ext>
            </a:extLst>
          </p:cNvPr>
          <p:cNvPicPr>
            <a:picLocks noChangeAspect="1"/>
          </p:cNvPicPr>
          <p:nvPr/>
        </p:nvPicPr>
        <p:blipFill>
          <a:blip r:embed="rId3"/>
          <a:stretch>
            <a:fillRect/>
          </a:stretch>
        </p:blipFill>
        <p:spPr>
          <a:xfrm>
            <a:off x="1219147" y="4525825"/>
            <a:ext cx="3805680" cy="791325"/>
          </a:xfrm>
          <a:prstGeom prst="rect">
            <a:avLst/>
          </a:prstGeom>
        </p:spPr>
      </p:pic>
      <p:sp>
        <p:nvSpPr>
          <p:cNvPr id="11" name="文字方塊 10">
            <a:extLst>
              <a:ext uri="{FF2B5EF4-FFF2-40B4-BE49-F238E27FC236}">
                <a16:creationId xmlns:a16="http://schemas.microsoft.com/office/drawing/2014/main" id="{FE3EC88E-1AF0-41B3-B50E-F417DA070BB4}"/>
              </a:ext>
            </a:extLst>
          </p:cNvPr>
          <p:cNvSpPr txBox="1"/>
          <p:nvPr/>
        </p:nvSpPr>
        <p:spPr>
          <a:xfrm>
            <a:off x="6073097" y="658764"/>
            <a:ext cx="5374887" cy="5547929"/>
          </a:xfrm>
          <a:prstGeom prst="rect">
            <a:avLst/>
          </a:prstGeom>
          <a:noFill/>
        </p:spPr>
        <p:txBody>
          <a:bodyPr wrap="square" rtlCol="0">
            <a:spAutoFit/>
          </a:bodyPr>
          <a:lstStyle/>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Calculation Steps:</a:t>
            </a: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1 :</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Add the secret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𝑠</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2​  to the result 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The public data is the 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the result vector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𝑡</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8" name="圖片 7">
            <a:extLst>
              <a:ext uri="{FF2B5EF4-FFF2-40B4-BE49-F238E27FC236}">
                <a16:creationId xmlns:a16="http://schemas.microsoft.com/office/drawing/2014/main" id="{D3022590-A7BA-49A9-BE42-ABA45971A42D}"/>
              </a:ext>
            </a:extLst>
          </p:cNvPr>
          <p:cNvPicPr>
            <a:picLocks noChangeAspect="1"/>
          </p:cNvPicPr>
          <p:nvPr/>
        </p:nvPicPr>
        <p:blipFill>
          <a:blip r:embed="rId4"/>
          <a:stretch>
            <a:fillRect/>
          </a:stretch>
        </p:blipFill>
        <p:spPr>
          <a:xfrm>
            <a:off x="6610409" y="1720158"/>
            <a:ext cx="4837575" cy="762945"/>
          </a:xfrm>
          <a:prstGeom prst="rect">
            <a:avLst/>
          </a:prstGeom>
        </p:spPr>
      </p:pic>
      <p:pic>
        <p:nvPicPr>
          <p:cNvPr id="10" name="圖片 9">
            <a:extLst>
              <a:ext uri="{FF2B5EF4-FFF2-40B4-BE49-F238E27FC236}">
                <a16:creationId xmlns:a16="http://schemas.microsoft.com/office/drawing/2014/main" id="{B8630FE6-5A4C-4EFA-A5A4-BADC67E7B5BD}"/>
              </a:ext>
            </a:extLst>
          </p:cNvPr>
          <p:cNvPicPr>
            <a:picLocks noChangeAspect="1"/>
          </p:cNvPicPr>
          <p:nvPr/>
        </p:nvPicPr>
        <p:blipFill>
          <a:blip r:embed="rId5"/>
          <a:stretch>
            <a:fillRect/>
          </a:stretch>
        </p:blipFill>
        <p:spPr>
          <a:xfrm>
            <a:off x="6610409" y="3439876"/>
            <a:ext cx="3169456" cy="537822"/>
          </a:xfrm>
          <a:prstGeom prst="rect">
            <a:avLst/>
          </a:prstGeom>
        </p:spPr>
      </p:pic>
      <p:pic>
        <p:nvPicPr>
          <p:cNvPr id="13" name="圖片 12">
            <a:extLst>
              <a:ext uri="{FF2B5EF4-FFF2-40B4-BE49-F238E27FC236}">
                <a16:creationId xmlns:a16="http://schemas.microsoft.com/office/drawing/2014/main" id="{8A64E5AB-9DC3-443F-8080-2A050A194586}"/>
              </a:ext>
            </a:extLst>
          </p:cNvPr>
          <p:cNvPicPr>
            <a:picLocks noChangeAspect="1"/>
          </p:cNvPicPr>
          <p:nvPr/>
        </p:nvPicPr>
        <p:blipFill>
          <a:blip r:embed="rId6"/>
          <a:stretch>
            <a:fillRect/>
          </a:stretch>
        </p:blipFill>
        <p:spPr>
          <a:xfrm>
            <a:off x="6699617" y="4028995"/>
            <a:ext cx="2267404" cy="699707"/>
          </a:xfrm>
          <a:prstGeom prst="rect">
            <a:avLst/>
          </a:prstGeom>
        </p:spPr>
      </p:pic>
      <p:pic>
        <p:nvPicPr>
          <p:cNvPr id="15" name="圖片 14">
            <a:extLst>
              <a:ext uri="{FF2B5EF4-FFF2-40B4-BE49-F238E27FC236}">
                <a16:creationId xmlns:a16="http://schemas.microsoft.com/office/drawing/2014/main" id="{9A20C7AE-AAFB-4C77-9E47-784090F856C7}"/>
              </a:ext>
            </a:extLst>
          </p:cNvPr>
          <p:cNvPicPr>
            <a:picLocks noChangeAspect="1"/>
          </p:cNvPicPr>
          <p:nvPr/>
        </p:nvPicPr>
        <p:blipFill>
          <a:blip r:embed="rId7"/>
          <a:stretch>
            <a:fillRect/>
          </a:stretch>
        </p:blipFill>
        <p:spPr>
          <a:xfrm>
            <a:off x="7067606" y="5617942"/>
            <a:ext cx="2354761" cy="692309"/>
          </a:xfrm>
          <a:prstGeom prst="rect">
            <a:avLst/>
          </a:prstGeom>
        </p:spPr>
      </p:pic>
    </p:spTree>
    <p:extLst>
      <p:ext uri="{BB962C8B-B14F-4D97-AF65-F5344CB8AC3E}">
        <p14:creationId xmlns:p14="http://schemas.microsoft.com/office/powerpoint/2010/main" val="1688890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E3C1195E-6C7F-4C96-906A-6EDE75AE5BD3}"/>
              </a:ext>
            </a:extLst>
          </p:cNvPr>
          <p:cNvSpPr/>
          <p:nvPr/>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4" name="组合 53"/>
          <p:cNvGrpSpPr/>
          <p:nvPr/>
        </p:nvGrpSpPr>
        <p:grpSpPr>
          <a:xfrm>
            <a:off x="568443" y="319365"/>
            <a:ext cx="5237064" cy="461665"/>
            <a:chOff x="568442" y="319364"/>
            <a:chExt cx="5237064" cy="461666"/>
          </a:xfrm>
        </p:grpSpPr>
        <p:sp>
          <p:nvSpPr>
            <p:cNvPr id="55" name="文本框 23"/>
            <p:cNvSpPr txBox="1"/>
            <p:nvPr/>
          </p:nvSpPr>
          <p:spPr>
            <a:xfrm>
              <a:off x="665958" y="319364"/>
              <a:ext cx="5139548" cy="461666"/>
            </a:xfrm>
            <a:prstGeom prst="rect">
              <a:avLst/>
            </a:prstGeom>
            <a:noFill/>
          </p:spPr>
          <p:txBody>
            <a:bodyPr wrap="none" rtlCol="0">
              <a:spAutoFit/>
            </a:bodyPr>
            <a:lstStyle/>
            <a:p>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MSIS</a:t>
              </a:r>
              <a:r>
                <a:rPr lang="zh-TW" altLang="en-US"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solidFill>
                    <a:schemeClr val="bg2"/>
                  </a:solidFill>
                  <a:latin typeface="Times New Roman" panose="02020603050405020304" pitchFamily="18" charset="0"/>
                  <a:ea typeface="微軟正黑體" panose="020B0604030504040204" pitchFamily="34" charset="-120"/>
                  <a:cs typeface="Times New Roman" panose="02020603050405020304" pitchFamily="18" charset="0"/>
                </a:rPr>
                <a:t>(module shortest integer solution)</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a:cs typeface="+mn-ea"/>
              </a:endParaRPr>
            </a:p>
          </p:txBody>
        </p:sp>
      </p:grpSp>
      <p:sp>
        <p:nvSpPr>
          <p:cNvPr id="2" name="文字方塊 1">
            <a:extLst>
              <a:ext uri="{FF2B5EF4-FFF2-40B4-BE49-F238E27FC236}">
                <a16:creationId xmlns:a16="http://schemas.microsoft.com/office/drawing/2014/main" id="{54C0D2C8-3DE9-822A-A0EB-114D5D763C1D}"/>
              </a:ext>
            </a:extLst>
          </p:cNvPr>
          <p:cNvSpPr txBox="1"/>
          <p:nvPr/>
        </p:nvSpPr>
        <p:spPr>
          <a:xfrm>
            <a:off x="11760000" y="6488668"/>
            <a:ext cx="432000"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04</a:t>
            </a:r>
            <a:endParaRPr lang="zh-TW" altLang="en-US"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50BC817D-F32B-FCDB-EF91-70C4C3776966}"/>
              </a:ext>
            </a:extLst>
          </p:cNvPr>
          <p:cNvSpPr txBox="1"/>
          <p:nvPr/>
        </p:nvSpPr>
        <p:spPr>
          <a:xfrm>
            <a:off x="642841" y="1079614"/>
            <a:ext cx="4987092" cy="2777620"/>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Setup:</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=7</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Matrix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is of size 3×2, with elements selected randomly.</a:t>
            </a: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Values for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p:txBody>
      </p:sp>
      <p:sp>
        <p:nvSpPr>
          <p:cNvPr id="11" name="文字方塊 10">
            <a:extLst>
              <a:ext uri="{FF2B5EF4-FFF2-40B4-BE49-F238E27FC236}">
                <a16:creationId xmlns:a16="http://schemas.microsoft.com/office/drawing/2014/main" id="{FE3EC88E-1AF0-41B3-B50E-F417DA070BB4}"/>
              </a:ext>
            </a:extLst>
          </p:cNvPr>
          <p:cNvSpPr txBox="1"/>
          <p:nvPr/>
        </p:nvSpPr>
        <p:spPr>
          <a:xfrm>
            <a:off x="6057472" y="1077790"/>
            <a:ext cx="5374887" cy="3331938"/>
          </a:xfrm>
          <a:prstGeom prst="rect">
            <a:avLst/>
          </a:prstGeom>
          <a:noFill/>
        </p:spPr>
        <p:txBody>
          <a:bodyPr wrap="square" rtlCol="0">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Attempt to Solve:</a:t>
            </a:r>
          </a:p>
          <a:p>
            <a:pPr marL="342900" indent="-342900">
              <a:lnSpc>
                <a:spcPct val="200000"/>
              </a:lnSpc>
              <a:buFont typeface="+mj-lt"/>
              <a:buAutoNum type="arabicPeriod"/>
            </a:pP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Assume a vector </a:t>
            </a:r>
            <a:r>
              <a:rPr lang="zh-TW" altLang="pt-BR"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pt-BR"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342900" indent="-342900">
              <a:lnSpc>
                <a:spcPct val="200000"/>
              </a:lnSpc>
              <a:buFont typeface="+mj-lt"/>
              <a:buAutoNum type="arabicPeriod"/>
            </a:pPr>
            <a:endParaRPr lang="pt-BR"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342900" indent="-342900">
              <a:lnSpc>
                <a:spcPct val="200000"/>
              </a:lnSpc>
              <a:buFont typeface="+mj-lt"/>
              <a:buAutoNum type="arabicPeriod"/>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Calculate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and take modulus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𝑞</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a:p>
            <a:pPr marL="457200" indent="-457200">
              <a:lnSpc>
                <a:spcPct val="200000"/>
              </a:lnSpc>
              <a:buFont typeface="+mj-lt"/>
              <a:buAutoNum type="arabicPeriod"/>
            </a:pPr>
            <a:endParaRPr lang="en-US" altLang="zh-TW" dirty="0">
              <a:latin typeface="Times New Roman" panose="02020603050405020304" pitchFamily="18" charset="0"/>
              <a:ea typeface="微軟正黑體" panose="020B0604030504040204" pitchFamily="34" charset="-120"/>
              <a:cs typeface="Times New Roman" panose="02020603050405020304" pitchFamily="18" charset="0"/>
            </a:endParaRPr>
          </a:p>
        </p:txBody>
      </p:sp>
      <p:pic>
        <p:nvPicPr>
          <p:cNvPr id="6" name="圖片 5">
            <a:extLst>
              <a:ext uri="{FF2B5EF4-FFF2-40B4-BE49-F238E27FC236}">
                <a16:creationId xmlns:a16="http://schemas.microsoft.com/office/drawing/2014/main" id="{55F7B046-E0F1-4B67-9F80-67831FBEE087}"/>
              </a:ext>
            </a:extLst>
          </p:cNvPr>
          <p:cNvPicPr>
            <a:picLocks noChangeAspect="1"/>
          </p:cNvPicPr>
          <p:nvPr/>
        </p:nvPicPr>
        <p:blipFill>
          <a:blip r:embed="rId3"/>
          <a:stretch>
            <a:fillRect/>
          </a:stretch>
        </p:blipFill>
        <p:spPr>
          <a:xfrm>
            <a:off x="2019463" y="3857235"/>
            <a:ext cx="1427623" cy="1115626"/>
          </a:xfrm>
          <a:prstGeom prst="rect">
            <a:avLst/>
          </a:prstGeom>
        </p:spPr>
      </p:pic>
      <p:sp>
        <p:nvSpPr>
          <p:cNvPr id="17" name="文字方塊 16">
            <a:extLst>
              <a:ext uri="{FF2B5EF4-FFF2-40B4-BE49-F238E27FC236}">
                <a16:creationId xmlns:a16="http://schemas.microsoft.com/office/drawing/2014/main" id="{E148C8E6-46AF-46A4-8826-70A536DBDB5E}"/>
              </a:ext>
            </a:extLst>
          </p:cNvPr>
          <p:cNvSpPr txBox="1"/>
          <p:nvPr/>
        </p:nvSpPr>
        <p:spPr>
          <a:xfrm>
            <a:off x="633947" y="5081165"/>
            <a:ext cx="6116444" cy="1115626"/>
          </a:xfrm>
          <a:prstGeom prst="rect">
            <a:avLst/>
          </a:prstGeom>
          <a:noFill/>
        </p:spPr>
        <p:txBody>
          <a:bodyPr wrap="square">
            <a:spAutoFit/>
          </a:bodyPr>
          <a:lstStyle/>
          <a:p>
            <a:pPr>
              <a:lnSpc>
                <a:spcPct val="200000"/>
              </a:lnSpc>
            </a:pPr>
            <a:r>
              <a:rPr lang="en-US" altLang="zh-TW" b="1" dirty="0">
                <a:latin typeface="Times New Roman" panose="02020603050405020304" pitchFamily="18" charset="0"/>
                <a:ea typeface="微軟正黑體" panose="020B0604030504040204" pitchFamily="34" charset="-120"/>
                <a:cs typeface="Times New Roman" panose="02020603050405020304" pitchFamily="18" charset="0"/>
              </a:rPr>
              <a:t>Goal:</a:t>
            </a:r>
          </a:p>
          <a:p>
            <a:pPr>
              <a:lnSpc>
                <a:spcPct val="200000"/>
              </a:lnSpc>
            </a:pP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Find vectors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and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such that </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𝐴𝑧</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𝑢</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=0 mod q.</a:t>
            </a:r>
          </a:p>
        </p:txBody>
      </p:sp>
      <p:pic>
        <p:nvPicPr>
          <p:cNvPr id="8" name="圖片 7">
            <a:extLst>
              <a:ext uri="{FF2B5EF4-FFF2-40B4-BE49-F238E27FC236}">
                <a16:creationId xmlns:a16="http://schemas.microsoft.com/office/drawing/2014/main" id="{A72A0A5E-9429-E2DA-5451-669FDADA4B7E}"/>
              </a:ext>
            </a:extLst>
          </p:cNvPr>
          <p:cNvPicPr>
            <a:picLocks noChangeAspect="1"/>
          </p:cNvPicPr>
          <p:nvPr/>
        </p:nvPicPr>
        <p:blipFill>
          <a:blip r:embed="rId4"/>
          <a:srcRect t="9431" b="-1"/>
          <a:stretch/>
        </p:blipFill>
        <p:spPr>
          <a:xfrm>
            <a:off x="7480583" y="2178756"/>
            <a:ext cx="2358984" cy="789431"/>
          </a:xfrm>
          <a:prstGeom prst="rect">
            <a:avLst/>
          </a:prstGeom>
        </p:spPr>
      </p:pic>
      <p:pic>
        <p:nvPicPr>
          <p:cNvPr id="10" name="圖片 9">
            <a:extLst>
              <a:ext uri="{FF2B5EF4-FFF2-40B4-BE49-F238E27FC236}">
                <a16:creationId xmlns:a16="http://schemas.microsoft.com/office/drawing/2014/main" id="{07B6DC8D-084C-1DA6-0C64-EA7BE92A1DFF}"/>
              </a:ext>
            </a:extLst>
          </p:cNvPr>
          <p:cNvPicPr>
            <a:picLocks noChangeAspect="1"/>
          </p:cNvPicPr>
          <p:nvPr/>
        </p:nvPicPr>
        <p:blipFill>
          <a:blip r:embed="rId5"/>
          <a:stretch>
            <a:fillRect/>
          </a:stretch>
        </p:blipFill>
        <p:spPr>
          <a:xfrm>
            <a:off x="6092838" y="4235897"/>
            <a:ext cx="5100952" cy="1072405"/>
          </a:xfrm>
          <a:prstGeom prst="rect">
            <a:avLst/>
          </a:prstGeom>
        </p:spPr>
      </p:pic>
      <p:pic>
        <p:nvPicPr>
          <p:cNvPr id="14" name="圖片 13">
            <a:extLst>
              <a:ext uri="{FF2B5EF4-FFF2-40B4-BE49-F238E27FC236}">
                <a16:creationId xmlns:a16="http://schemas.microsoft.com/office/drawing/2014/main" id="{CE955542-8279-00CC-C135-452168E708DA}"/>
              </a:ext>
            </a:extLst>
          </p:cNvPr>
          <p:cNvPicPr>
            <a:picLocks noChangeAspect="1"/>
          </p:cNvPicPr>
          <p:nvPr/>
        </p:nvPicPr>
        <p:blipFill>
          <a:blip r:embed="rId6"/>
          <a:stretch>
            <a:fillRect/>
          </a:stretch>
        </p:blipFill>
        <p:spPr>
          <a:xfrm>
            <a:off x="6288936" y="5434097"/>
            <a:ext cx="3845064" cy="916253"/>
          </a:xfrm>
          <a:prstGeom prst="rect">
            <a:avLst/>
          </a:prstGeom>
        </p:spPr>
      </p:pic>
      <p:pic>
        <p:nvPicPr>
          <p:cNvPr id="18" name="圖片 17">
            <a:extLst>
              <a:ext uri="{FF2B5EF4-FFF2-40B4-BE49-F238E27FC236}">
                <a16:creationId xmlns:a16="http://schemas.microsoft.com/office/drawing/2014/main" id="{E02E0C75-035D-9BD3-F130-20CE69B33E9B}"/>
              </a:ext>
            </a:extLst>
          </p:cNvPr>
          <p:cNvPicPr>
            <a:picLocks noChangeAspect="1"/>
          </p:cNvPicPr>
          <p:nvPr/>
        </p:nvPicPr>
        <p:blipFill>
          <a:blip r:embed="rId7"/>
          <a:stretch>
            <a:fillRect/>
          </a:stretch>
        </p:blipFill>
        <p:spPr>
          <a:xfrm>
            <a:off x="6288936" y="3333453"/>
            <a:ext cx="5862127" cy="902444"/>
          </a:xfrm>
          <a:prstGeom prst="rect">
            <a:avLst/>
          </a:prstGeom>
        </p:spPr>
      </p:pic>
    </p:spTree>
    <p:extLst>
      <p:ext uri="{BB962C8B-B14F-4D97-AF65-F5344CB8AC3E}">
        <p14:creationId xmlns:p14="http://schemas.microsoft.com/office/powerpoint/2010/main" val="2673176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8" y="-702009"/>
            <a:ext cx="5766460" cy="8704088"/>
          </a:xfrm>
          <a:prstGeom prst="rect">
            <a:avLst/>
          </a:prstGeom>
        </p:spPr>
      </p:pic>
      <p:sp>
        <p:nvSpPr>
          <p:cNvPr id="3" name="文本框 2"/>
          <p:cNvSpPr txBox="1"/>
          <p:nvPr/>
        </p:nvSpPr>
        <p:spPr>
          <a:xfrm>
            <a:off x="3815254" y="2832624"/>
            <a:ext cx="7937513" cy="707886"/>
          </a:xfrm>
          <a:prstGeom prst="rect">
            <a:avLst/>
          </a:prstGeom>
        </p:spPr>
        <p:txBody>
          <a:bodyPr wrap="square" rtlCol="0">
            <a:spAutoFit/>
          </a:bodyPr>
          <a:lstStyle/>
          <a:p>
            <a:pPr algn="ctr"/>
            <a:r>
              <a:rPr lang="en-US" altLang="zh-TW" sz="4000" dirty="0">
                <a:latin typeface="Times New Roman" panose="02020603050405020304" pitchFamily="18" charset="0"/>
                <a:cs typeface="Times New Roman" panose="02020603050405020304" pitchFamily="18" charset="0"/>
              </a:rPr>
              <a:t>Algorithms</a:t>
            </a:r>
            <a:endParaRPr lang="zh-TW" altLang="en-US" sz="4000" dirty="0">
              <a:solidFill>
                <a:schemeClr val="tx1">
                  <a:lumMod val="75000"/>
                  <a:lumOff val="2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grpSp>
        <p:nvGrpSpPr>
          <p:cNvPr id="6" name="组合 5"/>
          <p:cNvGrpSpPr/>
          <p:nvPr/>
        </p:nvGrpSpPr>
        <p:grpSpPr>
          <a:xfrm>
            <a:off x="3425059" y="2400956"/>
            <a:ext cx="1915291" cy="1797269"/>
            <a:chOff x="4007069" y="1623847"/>
            <a:chExt cx="1797269" cy="1797269"/>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4" name="文本框 3"/>
            <p:cNvSpPr txBox="1"/>
            <p:nvPr/>
          </p:nvSpPr>
          <p:spPr>
            <a:xfrm>
              <a:off x="4202454" y="1968483"/>
              <a:ext cx="1506709" cy="1107996"/>
            </a:xfrm>
            <a:prstGeom prst="rect">
              <a:avLst/>
            </a:prstGeom>
          </p:spPr>
          <p:txBody>
            <a:bodyPr wrap="square" rtlCol="0">
              <a:spAutoFit/>
            </a:bodyPr>
            <a:lstStyle/>
            <a:p>
              <a:pPr algn="ctr"/>
              <a:r>
                <a:rPr lang="en-US" altLang="zh-CN" sz="6600" dirty="0">
                  <a:solidFill>
                    <a:schemeClr val="bg1"/>
                  </a:solidFill>
                  <a:latin typeface="汉仪丫丫体简" panose="02010604000101010101" pitchFamily="2" charset="-122"/>
                  <a:ea typeface="汉仪丫丫体简" panose="02010604000101010101" pitchFamily="2" charset="-122"/>
                </a:rPr>
                <a:t>02</a:t>
              </a:r>
              <a:endParaRPr lang="zh-CN" altLang="en-US" sz="5400" dirty="0">
                <a:solidFill>
                  <a:schemeClr val="bg1"/>
                </a:solidFill>
                <a:latin typeface="汉仪丫丫体简" panose="02010604000101010101" pitchFamily="2" charset="-122"/>
                <a:ea typeface="汉仪丫丫体简" panose="02010604000101010101" pitchFamily="2" charset="-122"/>
              </a:endParaRPr>
            </a:p>
          </p:txBody>
        </p:sp>
      </p:grpSp>
      <p:cxnSp>
        <p:nvCxnSpPr>
          <p:cNvPr id="8" name="直接连接符 7"/>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6992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14:presetBounceEnd="52000">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14:bounceEnd="52000">
                                          <p:cBhvr additive="base">
                                            <p:cTn id="10" dur="500" fill="hold"/>
                                            <p:tgtEl>
                                              <p:spTgt spid="6"/>
                                            </p:tgtEl>
                                            <p:attrNameLst>
                                              <p:attrName>ppt_x</p:attrName>
                                            </p:attrNameLst>
                                          </p:cBhvr>
                                          <p:tavLst>
                                            <p:tav tm="0">
                                              <p:val>
                                                <p:strVal val="0-#ppt_w/2"/>
                                              </p:val>
                                            </p:tav>
                                            <p:tav tm="100000">
                                              <p:val>
                                                <p:strVal val="#ppt_x"/>
                                              </p:val>
                                            </p:tav>
                                          </p:tavLst>
                                        </p:anim>
                                        <p:anim calcmode="lin" valueType="num" p14:bounceEnd="52000">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 presetClass="entr" presetSubtype="8" accel="46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4"/>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千图网海量PPT模板www.58pic.com">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15073</TotalTime>
  <Words>3948</Words>
  <Application>Microsoft Office PowerPoint</Application>
  <PresentationFormat>寬螢幕</PresentationFormat>
  <Paragraphs>919</Paragraphs>
  <Slides>46</Slides>
  <Notes>46</Notes>
  <HiddenSlides>2</HiddenSlides>
  <MMClips>0</MMClips>
  <ScaleCrop>false</ScaleCrop>
  <HeadingPairs>
    <vt:vector size="8" baseType="variant">
      <vt:variant>
        <vt:lpstr>使用字型</vt:lpstr>
      </vt:variant>
      <vt:variant>
        <vt:i4>8</vt:i4>
      </vt:variant>
      <vt:variant>
        <vt:lpstr>佈景主題</vt:lpstr>
      </vt:variant>
      <vt:variant>
        <vt:i4>1</vt:i4>
      </vt:variant>
      <vt:variant>
        <vt:lpstr>內嵌 OLE 伺服程式</vt:lpstr>
      </vt:variant>
      <vt:variant>
        <vt:i4>2</vt:i4>
      </vt:variant>
      <vt:variant>
        <vt:lpstr>投影片標題</vt:lpstr>
      </vt:variant>
      <vt:variant>
        <vt:i4>46</vt:i4>
      </vt:variant>
    </vt:vector>
  </HeadingPairs>
  <TitlesOfParts>
    <vt:vector size="57" baseType="lpstr">
      <vt:lpstr>微软雅黑</vt:lpstr>
      <vt:lpstr>汉仪丫丫体简</vt:lpstr>
      <vt:lpstr>微軟正黑體</vt:lpstr>
      <vt:lpstr>Arial</vt:lpstr>
      <vt:lpstr>Calibri</vt:lpstr>
      <vt:lpstr>Cambria Math</vt:lpstr>
      <vt:lpstr>Times New Roman</vt:lpstr>
      <vt:lpstr>Wingdings</vt:lpstr>
      <vt:lpstr>千图网海量PPT模板www.58pic.com</vt:lpstr>
      <vt:lpstr>Visio</vt:lpstr>
      <vt:lpstr>Microsoft Visio 繪圖</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450A 蘇柏丞</cp:lastModifiedBy>
  <cp:revision>192</cp:revision>
  <dcterms:created xsi:type="dcterms:W3CDTF">2015-05-05T08:02:14Z</dcterms:created>
  <dcterms:modified xsi:type="dcterms:W3CDTF">2024-11-18T16:21:37Z</dcterms:modified>
</cp:coreProperties>
</file>

<file path=docProps/thumbnail.jpeg>
</file>